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2"/>
  </p:notesMasterIdLst>
  <p:sldIdLst>
    <p:sldId id="293" r:id="rId2"/>
    <p:sldId id="349" r:id="rId3"/>
    <p:sldId id="350" r:id="rId4"/>
    <p:sldId id="351" r:id="rId5"/>
    <p:sldId id="324" r:id="rId6"/>
    <p:sldId id="325" r:id="rId7"/>
    <p:sldId id="326" r:id="rId8"/>
    <p:sldId id="327" r:id="rId9"/>
    <p:sldId id="328" r:id="rId10"/>
    <p:sldId id="357" r:id="rId11"/>
    <p:sldId id="358" r:id="rId12"/>
    <p:sldId id="359" r:id="rId13"/>
    <p:sldId id="360" r:id="rId14"/>
    <p:sldId id="361" r:id="rId15"/>
    <p:sldId id="362" r:id="rId16"/>
    <p:sldId id="363" r:id="rId17"/>
    <p:sldId id="364" r:id="rId18"/>
    <p:sldId id="365" r:id="rId19"/>
    <p:sldId id="366" r:id="rId20"/>
    <p:sldId id="367" r:id="rId21"/>
    <p:sldId id="331" r:id="rId22"/>
    <p:sldId id="369" r:id="rId23"/>
    <p:sldId id="368" r:id="rId24"/>
    <p:sldId id="332" r:id="rId25"/>
    <p:sldId id="333" r:id="rId26"/>
    <p:sldId id="329" r:id="rId27"/>
    <p:sldId id="330" r:id="rId28"/>
    <p:sldId id="370" r:id="rId29"/>
    <p:sldId id="287" r:id="rId30"/>
    <p:sldId id="32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0000"/>
    <a:srgbClr val="006600"/>
    <a:srgbClr val="CCECFF"/>
    <a:srgbClr val="FFFFCC"/>
    <a:srgbClr val="3399FF"/>
    <a:srgbClr val="EAEAEA"/>
    <a:srgbClr val="E2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54" autoAdjust="0"/>
    <p:restoredTop sz="90929"/>
  </p:normalViewPr>
  <p:slideViewPr>
    <p:cSldViewPr>
      <p:cViewPr varScale="1">
        <p:scale>
          <a:sx n="60" d="100"/>
          <a:sy n="60" d="100"/>
        </p:scale>
        <p:origin x="16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1B58A3-DF0D-41F8-9BFE-C5BDC7CD22D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8D14-0A5B-3745-92A6-8EDFAEC76926}" type="slidenum">
              <a:rPr lang="en-US" smtClean="0"/>
              <a:pPr/>
              <a:t>1</a:t>
            </a:fld>
            <a:endParaRPr lang="en-US"/>
          </a:p>
        </p:txBody>
      </p:sp>
    </p:spTree>
    <p:extLst>
      <p:ext uri="{BB962C8B-B14F-4D97-AF65-F5344CB8AC3E}">
        <p14:creationId xmlns:p14="http://schemas.microsoft.com/office/powerpoint/2010/main" val="208423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B210-DDB7-8CC7-2CD5-B7E6F8CED49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DFF04BE7-BF90-CB3C-A525-6D27BFE0E4D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4721640-0D1A-0E44-F0C2-332A544527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DDA7388-C509-927C-D5E6-8FD7C433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6D7B1-BD4F-7879-830C-5BF33F72FA6F}"/>
              </a:ext>
            </a:extLst>
          </p:cNvPr>
          <p:cNvSpPr>
            <a:spLocks noGrp="1"/>
          </p:cNvSpPr>
          <p:nvPr>
            <p:ph type="sldNum" sz="quarter" idx="12"/>
          </p:nvPr>
        </p:nvSpPr>
        <p:spPr/>
        <p:txBody>
          <a:bodyPr/>
          <a:lstStyle/>
          <a:p>
            <a:fld id="{1014EBC0-ADDB-428F-BF1D-AF838E8DAFC0}" type="slidenum">
              <a:rPr lang="en-US" smtClean="0"/>
              <a:pPr/>
              <a:t>‹#›</a:t>
            </a:fld>
            <a:endParaRPr lang="en-US"/>
          </a:p>
        </p:txBody>
      </p:sp>
    </p:spTree>
    <p:extLst>
      <p:ext uri="{BB962C8B-B14F-4D97-AF65-F5344CB8AC3E}">
        <p14:creationId xmlns:p14="http://schemas.microsoft.com/office/powerpoint/2010/main" val="311966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702D-7A64-AF04-5A85-46BC9A7C305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59D828-42BE-F32A-B8AA-821E46AAD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8A4FBD-FB19-B11D-3109-DA38620E65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3641D40-83DD-1CB5-CD6A-DE1C68AED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B5D2C-03C0-B4B5-0EB4-D6B2AA675912}"/>
              </a:ext>
            </a:extLst>
          </p:cNvPr>
          <p:cNvSpPr>
            <a:spLocks noGrp="1"/>
          </p:cNvSpPr>
          <p:nvPr>
            <p:ph type="sldNum" sz="quarter" idx="12"/>
          </p:nvPr>
        </p:nvSpPr>
        <p:spPr/>
        <p:txBody>
          <a:bodyPr/>
          <a:lstStyle/>
          <a:p>
            <a:fld id="{1904D6CF-AFB0-4A87-AC06-683F7014D2CF}" type="slidenum">
              <a:rPr lang="en-US" smtClean="0"/>
              <a:pPr/>
              <a:t>‹#›</a:t>
            </a:fld>
            <a:endParaRPr lang="en-US"/>
          </a:p>
        </p:txBody>
      </p:sp>
    </p:spTree>
    <p:extLst>
      <p:ext uri="{BB962C8B-B14F-4D97-AF65-F5344CB8AC3E}">
        <p14:creationId xmlns:p14="http://schemas.microsoft.com/office/powerpoint/2010/main" val="55046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49CDD-89D2-BFB7-C820-A2FE2FCFE2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5E975AE-B045-C818-2CD3-F8FC9730FE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BC2C75-C930-08EF-B6FD-C19A85F10F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421D18-5B1D-8257-AEEB-5967A2B883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D0BE8-5B94-A60C-1A50-71C928CF5448}"/>
              </a:ext>
            </a:extLst>
          </p:cNvPr>
          <p:cNvSpPr>
            <a:spLocks noGrp="1"/>
          </p:cNvSpPr>
          <p:nvPr>
            <p:ph type="sldNum" sz="quarter" idx="12"/>
          </p:nvPr>
        </p:nvSpPr>
        <p:spPr/>
        <p:txBody>
          <a:bodyPr/>
          <a:lstStyle/>
          <a:p>
            <a:fld id="{57525F2C-0434-45FA-9386-B1F2E1D5BC63}" type="slidenum">
              <a:rPr lang="en-US" smtClean="0"/>
              <a:pPr/>
              <a:t>‹#›</a:t>
            </a:fld>
            <a:endParaRPr lang="en-US"/>
          </a:p>
        </p:txBody>
      </p:sp>
    </p:spTree>
    <p:extLst>
      <p:ext uri="{BB962C8B-B14F-4D97-AF65-F5344CB8AC3E}">
        <p14:creationId xmlns:p14="http://schemas.microsoft.com/office/powerpoint/2010/main" val="171749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673DF-94E8-D84C-6621-DE03FD87CF1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E32EA17-AFC9-789F-DA49-B57091CC0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7BEA73-72EC-840C-1AC5-88916003CF4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E17EA4-FA27-4358-5BED-463343A0D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FC616-8E38-433A-41D1-1CAEE046E7AD}"/>
              </a:ext>
            </a:extLst>
          </p:cNvPr>
          <p:cNvSpPr>
            <a:spLocks noGrp="1"/>
          </p:cNvSpPr>
          <p:nvPr>
            <p:ph type="sldNum" sz="quarter" idx="12"/>
          </p:nvPr>
        </p:nvSpPr>
        <p:spPr/>
        <p:txBody>
          <a:bodyPr/>
          <a:lstStyle/>
          <a:p>
            <a:fld id="{39D8B115-A18B-4334-B76B-2D734E932E3E}" type="slidenum">
              <a:rPr lang="en-US" smtClean="0"/>
              <a:pPr/>
              <a:t>‹#›</a:t>
            </a:fld>
            <a:endParaRPr lang="en-US"/>
          </a:p>
        </p:txBody>
      </p:sp>
    </p:spTree>
    <p:extLst>
      <p:ext uri="{BB962C8B-B14F-4D97-AF65-F5344CB8AC3E}">
        <p14:creationId xmlns:p14="http://schemas.microsoft.com/office/powerpoint/2010/main" val="334630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D4E8-7A77-EA22-BAB6-1973B44AA5B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88EBA4F-5E54-3F54-D3B6-5CA6336E17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83887B-3678-F266-5ECA-64856C89FD1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DA2C9C-AE7D-2A9F-95A0-2E1B9A4B1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D6E8C-5929-585D-0BE9-61A214028600}"/>
              </a:ext>
            </a:extLst>
          </p:cNvPr>
          <p:cNvSpPr>
            <a:spLocks noGrp="1"/>
          </p:cNvSpPr>
          <p:nvPr>
            <p:ph type="sldNum" sz="quarter" idx="12"/>
          </p:nvPr>
        </p:nvSpPr>
        <p:spPr/>
        <p:txBody>
          <a:bodyPr/>
          <a:lstStyle/>
          <a:p>
            <a:fld id="{67691C7A-3A3D-4B5C-B9A6-3708013BA439}" type="slidenum">
              <a:rPr lang="en-US" smtClean="0"/>
              <a:pPr/>
              <a:t>‹#›</a:t>
            </a:fld>
            <a:endParaRPr lang="en-US"/>
          </a:p>
        </p:txBody>
      </p:sp>
    </p:spTree>
    <p:extLst>
      <p:ext uri="{BB962C8B-B14F-4D97-AF65-F5344CB8AC3E}">
        <p14:creationId xmlns:p14="http://schemas.microsoft.com/office/powerpoint/2010/main" val="340796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0167-4965-70AF-1796-9491A2C7D8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0A2D49-CE40-680F-9242-9D75D47F41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A38ABD9-8B0A-ACC5-38AA-AF6768FD441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59FBB59-200A-CB60-CFAF-502AE6EBE2F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108FDA-98AF-1420-7029-3D4413301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20FDC-8A8C-8888-F9D2-0940B3AFD5A8}"/>
              </a:ext>
            </a:extLst>
          </p:cNvPr>
          <p:cNvSpPr>
            <a:spLocks noGrp="1"/>
          </p:cNvSpPr>
          <p:nvPr>
            <p:ph type="sldNum" sz="quarter" idx="12"/>
          </p:nvPr>
        </p:nvSpPr>
        <p:spPr/>
        <p:txBody>
          <a:bodyPr/>
          <a:lstStyle/>
          <a:p>
            <a:fld id="{299EF45C-5E5D-4079-9195-DEAC7AA6E063}" type="slidenum">
              <a:rPr lang="en-US" smtClean="0"/>
              <a:pPr/>
              <a:t>‹#›</a:t>
            </a:fld>
            <a:endParaRPr lang="en-US"/>
          </a:p>
        </p:txBody>
      </p:sp>
    </p:spTree>
    <p:extLst>
      <p:ext uri="{BB962C8B-B14F-4D97-AF65-F5344CB8AC3E}">
        <p14:creationId xmlns:p14="http://schemas.microsoft.com/office/powerpoint/2010/main" val="20121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1C70-785C-461F-C7B0-E02EFE33540B}"/>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9611889-6DF6-786D-D585-C27D8FDD2CE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83025-CC5A-587B-EA90-1F55A28E023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4033A4F-B795-4ABD-331C-B18F310F15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C3109B3-5B5A-72A1-D281-1A55B1661D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748359C-EEAC-CAAD-CC89-F0FF5E3D598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43875B-252A-92EC-7255-641F7E5EE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435CE-C4C4-21B5-59B5-7CB024E15A55}"/>
              </a:ext>
            </a:extLst>
          </p:cNvPr>
          <p:cNvSpPr>
            <a:spLocks noGrp="1"/>
          </p:cNvSpPr>
          <p:nvPr>
            <p:ph type="sldNum" sz="quarter" idx="12"/>
          </p:nvPr>
        </p:nvSpPr>
        <p:spPr/>
        <p:txBody>
          <a:bodyPr/>
          <a:lstStyle/>
          <a:p>
            <a:fld id="{23E2BDB5-A651-4BCF-AB16-AE5B26715943}" type="slidenum">
              <a:rPr lang="en-US" smtClean="0"/>
              <a:pPr/>
              <a:t>‹#›</a:t>
            </a:fld>
            <a:endParaRPr lang="en-US"/>
          </a:p>
        </p:txBody>
      </p:sp>
    </p:spTree>
    <p:extLst>
      <p:ext uri="{BB962C8B-B14F-4D97-AF65-F5344CB8AC3E}">
        <p14:creationId xmlns:p14="http://schemas.microsoft.com/office/powerpoint/2010/main" val="40228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95463-AF3D-212B-CF4A-4D681DB7C16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D54E51D-D0AC-6A70-DAAF-6ED4E871521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D3DE256-A4BC-05D7-E04F-C90F28B28B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37838-6056-3BC1-0504-2D6287487E93}"/>
              </a:ext>
            </a:extLst>
          </p:cNvPr>
          <p:cNvSpPr>
            <a:spLocks noGrp="1"/>
          </p:cNvSpPr>
          <p:nvPr>
            <p:ph type="sldNum" sz="quarter" idx="12"/>
          </p:nvPr>
        </p:nvSpPr>
        <p:spPr/>
        <p:txBody>
          <a:bodyPr/>
          <a:lstStyle/>
          <a:p>
            <a:fld id="{12AF2FEF-DA98-4507-9D2F-EC8F78B61457}" type="slidenum">
              <a:rPr lang="en-US" smtClean="0"/>
              <a:pPr/>
              <a:t>‹#›</a:t>
            </a:fld>
            <a:endParaRPr lang="en-US"/>
          </a:p>
        </p:txBody>
      </p:sp>
    </p:spTree>
    <p:extLst>
      <p:ext uri="{BB962C8B-B14F-4D97-AF65-F5344CB8AC3E}">
        <p14:creationId xmlns:p14="http://schemas.microsoft.com/office/powerpoint/2010/main" val="237506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E4FFA-0E10-FEDA-5CCF-82782AECF87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EE37D6-21E7-A236-2ACF-17892C5F6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AD869-5576-E333-BD1D-0A9A99E6C198}"/>
              </a:ext>
            </a:extLst>
          </p:cNvPr>
          <p:cNvSpPr>
            <a:spLocks noGrp="1"/>
          </p:cNvSpPr>
          <p:nvPr>
            <p:ph type="sldNum" sz="quarter" idx="12"/>
          </p:nvPr>
        </p:nvSpPr>
        <p:spPr/>
        <p:txBody>
          <a:bodyPr/>
          <a:lstStyle/>
          <a:p>
            <a:fld id="{A6E08828-00AD-4F6D-9C4B-6085223DCAFC}" type="slidenum">
              <a:rPr lang="en-US" smtClean="0"/>
              <a:pPr/>
              <a:t>‹#›</a:t>
            </a:fld>
            <a:endParaRPr lang="en-US"/>
          </a:p>
        </p:txBody>
      </p:sp>
    </p:spTree>
    <p:extLst>
      <p:ext uri="{BB962C8B-B14F-4D97-AF65-F5344CB8AC3E}">
        <p14:creationId xmlns:p14="http://schemas.microsoft.com/office/powerpoint/2010/main" val="17319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081C-9510-D412-560D-669F8AC8F4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AFDFDBD-140F-8685-2955-3B814C2BF4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6AC93FA-97FC-81B3-A039-EBED0C1183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68678F-2208-533C-2927-02900D0662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229A24-2647-5894-B8DD-F6DD5F97D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81A30-442B-A015-39CB-7BC678FCC543}"/>
              </a:ext>
            </a:extLst>
          </p:cNvPr>
          <p:cNvSpPr>
            <a:spLocks noGrp="1"/>
          </p:cNvSpPr>
          <p:nvPr>
            <p:ph type="sldNum" sz="quarter" idx="12"/>
          </p:nvPr>
        </p:nvSpPr>
        <p:spPr/>
        <p:txBody>
          <a:bodyPr/>
          <a:lstStyle/>
          <a:p>
            <a:fld id="{17FA87BE-49AF-426C-83F6-1A4A2E77B7C9}" type="slidenum">
              <a:rPr lang="en-US" smtClean="0"/>
              <a:pPr/>
              <a:t>‹#›</a:t>
            </a:fld>
            <a:endParaRPr lang="en-US"/>
          </a:p>
        </p:txBody>
      </p:sp>
    </p:spTree>
    <p:extLst>
      <p:ext uri="{BB962C8B-B14F-4D97-AF65-F5344CB8AC3E}">
        <p14:creationId xmlns:p14="http://schemas.microsoft.com/office/powerpoint/2010/main" val="266088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09E62-110D-5015-5B35-36A95B8CE6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06A2398-D841-77E6-62C5-CDB5EDC4FA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E9B1AF58-5640-44DA-3124-95BABB97CB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6130F8-A89D-4EA7-CAB7-6926AA8686A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E0A3A17-1124-9FA2-107A-894EE704F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AC262-E8C3-85E9-D8C7-FCAB7BE6D354}"/>
              </a:ext>
            </a:extLst>
          </p:cNvPr>
          <p:cNvSpPr>
            <a:spLocks noGrp="1"/>
          </p:cNvSpPr>
          <p:nvPr>
            <p:ph type="sldNum" sz="quarter" idx="12"/>
          </p:nvPr>
        </p:nvSpPr>
        <p:spPr/>
        <p:txBody>
          <a:bodyPr/>
          <a:lstStyle/>
          <a:p>
            <a:fld id="{484E4142-B5FE-46E7-AB4B-EA2C5BEEB92A}" type="slidenum">
              <a:rPr lang="en-US" smtClean="0"/>
              <a:pPr/>
              <a:t>‹#›</a:t>
            </a:fld>
            <a:endParaRPr lang="en-US"/>
          </a:p>
        </p:txBody>
      </p:sp>
    </p:spTree>
    <p:extLst>
      <p:ext uri="{BB962C8B-B14F-4D97-AF65-F5344CB8AC3E}">
        <p14:creationId xmlns:p14="http://schemas.microsoft.com/office/powerpoint/2010/main" val="183784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A8BF9-AA3B-C17E-DC1E-F7EC8467DF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29DCC25-67FB-D177-939E-D14FDDA8BB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1C898A-BDA4-1DFC-629D-7ACDA2A76E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247EBC-70A9-F6B5-DBAA-7F755C4530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E12701-94C2-BD83-C6FD-0196A58A10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ECA735-CA59-4F84-A86F-90A0BE0ACCB1}" type="slidenum">
              <a:rPr lang="en-US" smtClean="0"/>
              <a:pPr/>
              <a:t>‹#›</a:t>
            </a:fld>
            <a:endParaRPr lang="en-US"/>
          </a:p>
        </p:txBody>
      </p:sp>
    </p:spTree>
    <p:extLst>
      <p:ext uri="{BB962C8B-B14F-4D97-AF65-F5344CB8AC3E}">
        <p14:creationId xmlns:p14="http://schemas.microsoft.com/office/powerpoint/2010/main" val="20732514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6"/>
          <p:cNvSpPr txBox="1">
            <a:spLocks noChangeArrowheads="1"/>
          </p:cNvSpPr>
          <p:nvPr/>
        </p:nvSpPr>
        <p:spPr bwMode="auto">
          <a:xfrm>
            <a:off x="1283110" y="609600"/>
            <a:ext cx="6565490" cy="73866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r>
              <a:rPr lang="en-US" sz="4200" b="1" dirty="0">
                <a:solidFill>
                  <a:srgbClr val="6600CC"/>
                </a:solidFill>
                <a:effectLst>
                  <a:outerShdw blurRad="38100" dist="38100" dir="2700000" algn="tl">
                    <a:srgbClr val="C0C0C0"/>
                  </a:outerShdw>
                </a:effectLst>
                <a:latin typeface="Arial" charset="0"/>
              </a:rPr>
              <a:t>Acids Base Reactions- III</a:t>
            </a:r>
            <a:endParaRPr lang="en-US" sz="4200" b="1" dirty="0">
              <a:solidFill>
                <a:srgbClr val="6600CC"/>
              </a:solidFill>
            </a:endParaRPr>
          </a:p>
        </p:txBody>
      </p:sp>
      <p:sp>
        <p:nvSpPr>
          <p:cNvPr id="4098" name="Text Box 7"/>
          <p:cNvSpPr txBox="1">
            <a:spLocks noChangeArrowheads="1"/>
          </p:cNvSpPr>
          <p:nvPr/>
        </p:nvSpPr>
        <p:spPr bwMode="auto">
          <a:xfrm>
            <a:off x="2540749" y="3549060"/>
            <a:ext cx="4373088" cy="253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endParaRPr lang="en-IN" sz="1800" dirty="0">
              <a:solidFill>
                <a:srgbClr val="7030A0"/>
              </a:solidFill>
            </a:endParaRPr>
          </a:p>
          <a:p>
            <a:pPr algn="ctr"/>
            <a:endParaRPr lang="en-IN" sz="1800" dirty="0">
              <a:solidFill>
                <a:srgbClr val="7030A0"/>
              </a:solidFill>
            </a:endParaRPr>
          </a:p>
          <a:p>
            <a:pPr marL="352425" marR="348615" indent="1270" algn="ctr">
              <a:lnSpc>
                <a:spcPct val="100000"/>
              </a:lnSpc>
              <a:spcBef>
                <a:spcPts val="100"/>
              </a:spcBef>
            </a:pPr>
            <a:r>
              <a:rPr lang="en-IN" dirty="0" err="1">
                <a:solidFill>
                  <a:srgbClr val="6F2F9F"/>
                </a:solidFill>
                <a:latin typeface="Times New Roman"/>
                <a:cs typeface="Times New Roman"/>
              </a:rPr>
              <a:t>Dr.</a:t>
            </a:r>
            <a:r>
              <a:rPr lang="en-IN" dirty="0">
                <a:solidFill>
                  <a:srgbClr val="6F2F9F"/>
                </a:solidFill>
                <a:latin typeface="Times New Roman"/>
                <a:cs typeface="Times New Roman"/>
              </a:rPr>
              <a:t> </a:t>
            </a:r>
            <a:r>
              <a:rPr lang="en-IN" spc="-5" dirty="0">
                <a:solidFill>
                  <a:srgbClr val="6F2F9F"/>
                </a:solidFill>
                <a:latin typeface="Times New Roman"/>
                <a:cs typeface="Times New Roman"/>
              </a:rPr>
              <a:t>Semanti </a:t>
            </a:r>
            <a:r>
              <a:rPr lang="en-IN" dirty="0">
                <a:solidFill>
                  <a:srgbClr val="6F2F9F"/>
                </a:solidFill>
                <a:latin typeface="Times New Roman"/>
                <a:cs typeface="Times New Roman"/>
              </a:rPr>
              <a:t>Basu  </a:t>
            </a:r>
          </a:p>
          <a:p>
            <a:pPr marL="352425" marR="348615" indent="1270" algn="ctr">
              <a:lnSpc>
                <a:spcPct val="100000"/>
              </a:lnSpc>
              <a:spcBef>
                <a:spcPts val="100"/>
              </a:spcBef>
            </a:pPr>
            <a:r>
              <a:rPr lang="en-IN" dirty="0">
                <a:solidFill>
                  <a:srgbClr val="6F2F9F"/>
                </a:solidFill>
                <a:latin typeface="Times New Roman"/>
                <a:cs typeface="Times New Roman"/>
              </a:rPr>
              <a:t>Assistant Professor </a:t>
            </a:r>
          </a:p>
          <a:p>
            <a:pPr marL="352425" marR="348615" indent="1270" algn="ctr">
              <a:lnSpc>
                <a:spcPct val="100000"/>
              </a:lnSpc>
              <a:spcBef>
                <a:spcPts val="100"/>
              </a:spcBef>
            </a:pPr>
            <a:r>
              <a:rPr lang="en-IN" spc="-5" dirty="0">
                <a:solidFill>
                  <a:srgbClr val="6F2F9F"/>
                </a:solidFill>
                <a:latin typeface="Times New Roman"/>
                <a:cs typeface="Times New Roman"/>
              </a:rPr>
              <a:t>Department </a:t>
            </a:r>
            <a:r>
              <a:rPr lang="en-IN" dirty="0">
                <a:solidFill>
                  <a:srgbClr val="6F2F9F"/>
                </a:solidFill>
                <a:latin typeface="Times New Roman"/>
                <a:cs typeface="Times New Roman"/>
              </a:rPr>
              <a:t>of</a:t>
            </a:r>
            <a:r>
              <a:rPr lang="en-IN" spc="-50" dirty="0">
                <a:solidFill>
                  <a:srgbClr val="6F2F9F"/>
                </a:solidFill>
                <a:latin typeface="Times New Roman"/>
                <a:cs typeface="Times New Roman"/>
              </a:rPr>
              <a:t> </a:t>
            </a:r>
            <a:r>
              <a:rPr lang="en-IN" spc="-5" dirty="0">
                <a:solidFill>
                  <a:srgbClr val="6F2F9F"/>
                </a:solidFill>
                <a:latin typeface="Times New Roman"/>
                <a:cs typeface="Times New Roman"/>
              </a:rPr>
              <a:t>Chemistry</a:t>
            </a:r>
            <a:endParaRPr lang="en-IN" dirty="0">
              <a:latin typeface="Times New Roman"/>
              <a:cs typeface="Times New Roman"/>
            </a:endParaRPr>
          </a:p>
          <a:p>
            <a:pPr marL="12700" marR="5080" algn="ctr">
              <a:lnSpc>
                <a:spcPct val="100000"/>
              </a:lnSpc>
              <a:spcBef>
                <a:spcPts val="5"/>
              </a:spcBef>
            </a:pPr>
            <a:r>
              <a:rPr lang="en-IN" dirty="0">
                <a:solidFill>
                  <a:srgbClr val="6F2F9F"/>
                </a:solidFill>
                <a:latin typeface="Times New Roman"/>
                <a:cs typeface="Times New Roman"/>
              </a:rPr>
              <a:t>Bejoy Narayan</a:t>
            </a:r>
            <a:r>
              <a:rPr lang="en-IN" spc="-90" dirty="0">
                <a:solidFill>
                  <a:srgbClr val="6F2F9F"/>
                </a:solidFill>
                <a:latin typeface="Times New Roman"/>
                <a:cs typeface="Times New Roman"/>
              </a:rPr>
              <a:t> </a:t>
            </a:r>
            <a:r>
              <a:rPr lang="en-IN" dirty="0">
                <a:solidFill>
                  <a:srgbClr val="6F2F9F"/>
                </a:solidFill>
                <a:latin typeface="Times New Roman"/>
                <a:cs typeface="Times New Roman"/>
              </a:rPr>
              <a:t>Mahavidyalaya  </a:t>
            </a:r>
            <a:r>
              <a:rPr lang="en-IN" dirty="0" err="1">
                <a:solidFill>
                  <a:srgbClr val="6F2F9F"/>
                </a:solidFill>
                <a:latin typeface="Times New Roman"/>
                <a:cs typeface="Times New Roman"/>
              </a:rPr>
              <a:t>Itachuna</a:t>
            </a:r>
            <a:r>
              <a:rPr lang="en-IN" dirty="0">
                <a:solidFill>
                  <a:srgbClr val="6F2F9F"/>
                </a:solidFill>
                <a:latin typeface="Times New Roman"/>
                <a:cs typeface="Times New Roman"/>
              </a:rPr>
              <a:t>,</a:t>
            </a:r>
            <a:r>
              <a:rPr lang="en-IN" spc="-45" dirty="0">
                <a:solidFill>
                  <a:srgbClr val="6F2F9F"/>
                </a:solidFill>
                <a:latin typeface="Times New Roman"/>
                <a:cs typeface="Times New Roman"/>
              </a:rPr>
              <a:t> </a:t>
            </a:r>
            <a:r>
              <a:rPr lang="en-IN" spc="-5" dirty="0">
                <a:solidFill>
                  <a:srgbClr val="6F2F9F"/>
                </a:solidFill>
                <a:latin typeface="Times New Roman"/>
                <a:cs typeface="Times New Roman"/>
              </a:rPr>
              <a:t>Hooghly, W.B., India</a:t>
            </a:r>
            <a:endParaRPr lang="en-IN" dirty="0">
              <a:latin typeface="Times New Roman"/>
              <a:cs typeface="Times New Roman"/>
            </a:endParaRPr>
          </a:p>
        </p:txBody>
      </p:sp>
    </p:spTree>
    <p:extLst>
      <p:ext uri="{BB962C8B-B14F-4D97-AF65-F5344CB8AC3E}">
        <p14:creationId xmlns:p14="http://schemas.microsoft.com/office/powerpoint/2010/main" val="8427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600589"/>
              </a:xfrm>
              <a:prstGeom prst="rect">
                <a:avLst/>
              </a:prstGeom>
              <a:noFill/>
            </p:spPr>
            <p:txBody>
              <a:bodyPr wrap="square">
                <a:spAutoFit/>
              </a:bodyPr>
              <a:lstStyle/>
              <a:p>
                <a:pPr marL="450215" algn="ctr">
                  <a:lnSpc>
                    <a:spcPct val="150000"/>
                  </a:lnSpc>
                </a:pPr>
                <a:r>
                  <a:rPr lang="en-US" sz="1800" b="1" kern="0" dirty="0">
                    <a:solidFill>
                      <a:srgbClr val="C00000"/>
                    </a:solidFill>
                    <a:effectLst/>
                    <a:latin typeface="Arial Rounded MT Bold" panose="020F0704030504030204" pitchFamily="34" charset="0"/>
                    <a:ea typeface="Arial Unicode MS"/>
                    <a:cs typeface="Times New Roman" panose="02020603050405020304" pitchFamily="18" charset="0"/>
                  </a:rPr>
                  <a:t>FACTORS GOVERNING THE STRENGTH OF OXYACIDS</a:t>
                </a:r>
              </a:p>
              <a:p>
                <a:pPr marL="450215" algn="ctr">
                  <a:lnSpc>
                    <a:spcPct val="150000"/>
                  </a:lnSpc>
                </a:pPr>
                <a:endParaRPr lang="en-US" sz="800" b="1" kern="0" dirty="0">
                  <a:solidFill>
                    <a:srgbClr val="C00000"/>
                  </a:solidFill>
                  <a:effectLst/>
                  <a:latin typeface="Arial Rounded MT Bold" panose="020F0704030504030204" pitchFamily="34" charset="0"/>
                  <a:ea typeface="Arial Unicode MS"/>
                  <a:cs typeface="Times New Roman" panose="02020603050405020304" pitchFamily="18" charset="0"/>
                </a:endParaRPr>
              </a:p>
              <a:p>
                <a:pPr marL="342900" lvl="0" indent="-342900" algn="just">
                  <a:buFont typeface="+mj-lt"/>
                  <a:buAutoNum type="arabicPeriod"/>
                </a:pPr>
                <a:r>
                  <a:rPr lang="en-US" sz="1950" b="1" dirty="0">
                    <a:solidFill>
                      <a:srgbClr val="000000"/>
                    </a:solidFill>
                    <a:effectLst/>
                    <a:uFill>
                      <a:solidFill>
                        <a:srgbClr val="000000"/>
                      </a:solidFill>
                    </a:uFill>
                    <a:latin typeface="Times New Roman" panose="02020603050405020304" pitchFamily="18" charset="0"/>
                    <a:ea typeface="Arial Unicode MS"/>
                    <a:cs typeface="Arial Unicode MS"/>
                  </a:rPr>
                  <a:t>Oxidation state of the central atom:</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For a given series of </a:t>
                </a:r>
                <a:r>
                  <a:rPr lang="en-US" sz="1950" dirty="0" err="1">
                    <a:solidFill>
                      <a:srgbClr val="000000"/>
                    </a:solidFill>
                    <a:effectLst/>
                    <a:uFill>
                      <a:solidFill>
                        <a:srgbClr val="000000"/>
                      </a:solidFill>
                    </a:uFill>
                    <a:latin typeface="Times New Roman" panose="02020603050405020304" pitchFamily="18" charset="0"/>
                    <a:ea typeface="Arial Unicode MS"/>
                    <a:cs typeface="Arial Unicode MS"/>
                  </a:rPr>
                  <a:t>oxyacids</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with the same basicity, or the same number of -OH groups, the acid strength increases with the increase of positive oxidation state of the central atom. With the increase of the positive oxidation state of the central atom, the electron withdrawing inductive effect increases, which facilitate the release of the proton. </a:t>
                </a:r>
                <a:r>
                  <a:rPr lang="en-US" sz="1950" b="1" dirty="0">
                    <a:solidFill>
                      <a:srgbClr val="000000"/>
                    </a:solidFill>
                    <a:effectLst/>
                    <a:uFill>
                      <a:solidFill>
                        <a:srgbClr val="000000"/>
                      </a:solidFill>
                    </a:uFill>
                    <a:latin typeface="Times New Roman" panose="02020603050405020304" pitchFamily="18" charset="0"/>
                    <a:ea typeface="Arial Unicode MS"/>
                    <a:cs typeface="Arial Unicode MS"/>
                  </a:rPr>
                  <a:t>Actually, the non-protonated oxygens drag the electron towards itself thus facilitate the release of proton</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rule is followed by the following series. </a:t>
                </a:r>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a:p>
                <a:pPr marL="685800" indent="-457200" algn="just">
                  <a:lnSpc>
                    <a:spcPct val="107000"/>
                  </a:lnSpc>
                  <a:spcAft>
                    <a:spcPts val="800"/>
                  </a:spcAft>
                  <a:buAutoNum type="alphaLcParenBoth"/>
                </a:pPr>
                <a:r>
                  <a:rPr lang="en-US" sz="1950" dirty="0">
                    <a:solidFill>
                      <a:srgbClr val="000000"/>
                    </a:solidFill>
                    <a:effectLst/>
                    <a:latin typeface="Times New Roman" panose="02020603050405020304" pitchFamily="18" charset="0"/>
                    <a:ea typeface="Arial Unicode MS"/>
                  </a:rPr>
                  <a:t>H</a:t>
                </a:r>
                <a:r>
                  <a:rPr lang="en-US" sz="1950" baseline="-25000" dirty="0">
                    <a:solidFill>
                      <a:srgbClr val="000000"/>
                    </a:solidFill>
                    <a:effectLst/>
                    <a:latin typeface="Times New Roman" panose="02020603050405020304" pitchFamily="18" charset="0"/>
                    <a:ea typeface="Arial Unicode MS"/>
                  </a:rPr>
                  <a:t>2</a:t>
                </a:r>
                <a:r>
                  <a:rPr lang="en-US" sz="1950" dirty="0">
                    <a:solidFill>
                      <a:srgbClr val="000000"/>
                    </a:solidFill>
                    <a:effectLst/>
                    <a:latin typeface="Times New Roman" panose="02020603050405020304" pitchFamily="18" charset="0"/>
                    <a:ea typeface="Arial Unicode MS"/>
                  </a:rPr>
                  <a:t>SO</a:t>
                </a:r>
                <a:r>
                  <a:rPr lang="en-US" sz="1950" baseline="-25000" dirty="0">
                    <a:solidFill>
                      <a:srgbClr val="000000"/>
                    </a:solidFill>
                    <a:effectLst/>
                    <a:latin typeface="Times New Roman" panose="02020603050405020304" pitchFamily="18" charset="0"/>
                    <a:ea typeface="Arial Unicode MS"/>
                  </a:rPr>
                  <a:t>4</a:t>
                </a:r>
                <a:r>
                  <a:rPr lang="en-US" sz="1950" dirty="0">
                    <a:solidFill>
                      <a:srgbClr val="000000"/>
                    </a:solidFill>
                    <a:effectLst/>
                    <a:latin typeface="Times New Roman" panose="02020603050405020304" pitchFamily="18" charset="0"/>
                    <a:ea typeface="Arial Unicode MS"/>
                  </a:rPr>
                  <a:t> &gt; H₂SO</a:t>
                </a:r>
                <a:r>
                  <a:rPr lang="en-US" sz="1950" baseline="-25000" dirty="0">
                    <a:solidFill>
                      <a:srgbClr val="000000"/>
                    </a:solidFill>
                    <a:effectLst/>
                    <a:latin typeface="Times New Roman" panose="02020603050405020304" pitchFamily="18" charset="0"/>
                    <a:ea typeface="Arial Unicode MS"/>
                  </a:rPr>
                  <a:t>3</a:t>
                </a:r>
                <a:r>
                  <a:rPr lang="en-US" sz="1950" dirty="0">
                    <a:solidFill>
                      <a:srgbClr val="000000"/>
                    </a:solidFill>
                    <a:effectLst/>
                    <a:latin typeface="Times New Roman" panose="02020603050405020304" pitchFamily="18" charset="0"/>
                    <a:ea typeface="Arial Unicode MS"/>
                  </a:rPr>
                  <a:t>; (b) HNO</a:t>
                </a:r>
                <a:r>
                  <a:rPr lang="en-US" sz="1950" baseline="-25000" dirty="0">
                    <a:solidFill>
                      <a:srgbClr val="000000"/>
                    </a:solidFill>
                    <a:effectLst/>
                    <a:latin typeface="Times New Roman" panose="02020603050405020304" pitchFamily="18" charset="0"/>
                    <a:ea typeface="Arial Unicode MS"/>
                  </a:rPr>
                  <a:t>3</a:t>
                </a:r>
                <a:r>
                  <a:rPr lang="en-US" sz="1950" dirty="0">
                    <a:solidFill>
                      <a:srgbClr val="000000"/>
                    </a:solidFill>
                    <a:effectLst/>
                    <a:latin typeface="Times New Roman" panose="02020603050405020304" pitchFamily="18" charset="0"/>
                    <a:ea typeface="Arial Unicode MS"/>
                  </a:rPr>
                  <a:t> &gt; HNO</a:t>
                </a:r>
                <a:r>
                  <a:rPr lang="en-US" sz="1950" baseline="-25000" dirty="0">
                    <a:solidFill>
                      <a:srgbClr val="000000"/>
                    </a:solidFill>
                    <a:effectLst/>
                    <a:latin typeface="Times New Roman" panose="02020603050405020304" pitchFamily="18" charset="0"/>
                    <a:ea typeface="Arial Unicode MS"/>
                  </a:rPr>
                  <a:t>2</a:t>
                </a:r>
                <a:r>
                  <a:rPr lang="en-US" sz="1950" dirty="0">
                    <a:solidFill>
                      <a:srgbClr val="000000"/>
                    </a:solidFill>
                    <a:effectLst/>
                    <a:latin typeface="Times New Roman" panose="02020603050405020304" pitchFamily="18" charset="0"/>
                    <a:ea typeface="Arial Unicode MS"/>
                  </a:rPr>
                  <a:t>; (c) HCIO</a:t>
                </a:r>
                <a:r>
                  <a:rPr lang="en-US" sz="1950" baseline="-25000" dirty="0">
                    <a:solidFill>
                      <a:srgbClr val="000000"/>
                    </a:solidFill>
                    <a:effectLst/>
                    <a:latin typeface="Times New Roman" panose="02020603050405020304" pitchFamily="18" charset="0"/>
                    <a:ea typeface="Arial Unicode MS"/>
                  </a:rPr>
                  <a:t>4 </a:t>
                </a:r>
                <a:r>
                  <a:rPr lang="en-US" sz="1950" dirty="0">
                    <a:solidFill>
                      <a:srgbClr val="000000"/>
                    </a:solidFill>
                    <a:effectLst/>
                    <a:latin typeface="Times New Roman" panose="02020603050405020304" pitchFamily="18" charset="0"/>
                    <a:ea typeface="Arial Unicode MS"/>
                  </a:rPr>
                  <a:t>&gt; HCIO</a:t>
                </a:r>
                <a:r>
                  <a:rPr lang="en-US" sz="1950" baseline="-25000" dirty="0">
                    <a:solidFill>
                      <a:srgbClr val="000000"/>
                    </a:solidFill>
                    <a:effectLst/>
                    <a:latin typeface="Times New Roman" panose="02020603050405020304" pitchFamily="18" charset="0"/>
                    <a:ea typeface="Arial Unicode MS"/>
                  </a:rPr>
                  <a:t>3 </a:t>
                </a:r>
                <a:r>
                  <a:rPr lang="en-US" sz="1950" dirty="0">
                    <a:solidFill>
                      <a:srgbClr val="000000"/>
                    </a:solidFill>
                    <a:effectLst/>
                    <a:latin typeface="Times New Roman" panose="02020603050405020304" pitchFamily="18" charset="0"/>
                    <a:ea typeface="Arial Unicode MS"/>
                  </a:rPr>
                  <a:t>&gt; HClO</a:t>
                </a:r>
                <a:r>
                  <a:rPr lang="en-US" sz="1950" baseline="-25000" dirty="0">
                    <a:solidFill>
                      <a:srgbClr val="000000"/>
                    </a:solidFill>
                    <a:effectLst/>
                    <a:latin typeface="Times New Roman" panose="02020603050405020304" pitchFamily="18" charset="0"/>
                    <a:ea typeface="Arial Unicode MS"/>
                  </a:rPr>
                  <a:t>2</a:t>
                </a:r>
                <a:r>
                  <a:rPr lang="en-US" sz="1950" dirty="0">
                    <a:solidFill>
                      <a:srgbClr val="000000"/>
                    </a:solidFill>
                    <a:effectLst/>
                    <a:latin typeface="Times New Roman" panose="02020603050405020304" pitchFamily="18" charset="0"/>
                    <a:ea typeface="Arial Unicode MS"/>
                  </a:rPr>
                  <a:t> &gt; HCIO. Besides the effect of oxidation state of the central atom, </a:t>
                </a:r>
                <a:r>
                  <a:rPr lang="en-US" sz="1950" b="1" dirty="0">
                    <a:solidFill>
                      <a:srgbClr val="000000"/>
                    </a:solidFill>
                    <a:effectLst/>
                    <a:latin typeface="Times New Roman" panose="02020603050405020304" pitchFamily="18" charset="0"/>
                    <a:ea typeface="Arial Unicode MS"/>
                  </a:rPr>
                  <a:t>stabilization of the conjugate base through charge delocalization is an important consideration</a:t>
                </a:r>
                <a:r>
                  <a:rPr lang="en-US" sz="1950" dirty="0">
                    <a:solidFill>
                      <a:srgbClr val="000000"/>
                    </a:solidFill>
                    <a:effectLst/>
                    <a:latin typeface="Times New Roman" panose="02020603050405020304" pitchFamily="18" charset="0"/>
                    <a:ea typeface="Arial Unicode MS"/>
                  </a:rPr>
                  <a:t>.</a:t>
                </a:r>
                <a:endParaRPr lang="en-IN" sz="1950" dirty="0">
                  <a:effectLst/>
                  <a:latin typeface="Times New Roman" panose="02020603050405020304" pitchFamily="18" charset="0"/>
                  <a:ea typeface="Arial Unicode MS"/>
                </a:endParaRPr>
              </a:p>
              <a:p>
                <a:pPr lvl="0" algn="just"/>
                <a:r>
                  <a:rPr lang="en-US" sz="1950" b="1" dirty="0">
                    <a:solidFill>
                      <a:srgbClr val="000000"/>
                    </a:solidFill>
                    <a:effectLst/>
                    <a:uFill>
                      <a:solidFill>
                        <a:srgbClr val="000000"/>
                      </a:solidFill>
                    </a:uFill>
                    <a:latin typeface="Times New Roman" panose="02020603050405020304" pitchFamily="18" charset="0"/>
                    <a:ea typeface="Arial Unicode MS"/>
                    <a:cs typeface="Arial Unicode MS"/>
                  </a:rPr>
                  <a:t>2. Electronegativity of the central atom</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tendency to release protons increases with increasing the electronegativity of the central atom. As a result, the acid strength order is as follows: </a:t>
                </a:r>
                <a:r>
                  <a:rPr lang="en-US" sz="1950" dirty="0" err="1">
                    <a:solidFill>
                      <a:srgbClr val="000000"/>
                    </a:solidFill>
                    <a:effectLst/>
                    <a:uFill>
                      <a:solidFill>
                        <a:srgbClr val="000000"/>
                      </a:solidFill>
                    </a:uFill>
                    <a:latin typeface="Times New Roman" panose="02020603050405020304" pitchFamily="18" charset="0"/>
                    <a:ea typeface="Arial Unicode MS"/>
                    <a:cs typeface="Arial Unicode MS"/>
                  </a:rPr>
                  <a:t>HOCl</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a:t>
                </a:r>
                <a:r>
                  <a:rPr lang="en-US" sz="1950" dirty="0" err="1">
                    <a:solidFill>
                      <a:srgbClr val="000000"/>
                    </a:solidFill>
                    <a:effectLst/>
                    <a:uFill>
                      <a:solidFill>
                        <a:srgbClr val="000000"/>
                      </a:solidFill>
                    </a:uFill>
                    <a:latin typeface="Times New Roman" panose="02020603050405020304" pitchFamily="18" charset="0"/>
                    <a:ea typeface="Arial Unicode MS"/>
                    <a:cs typeface="Arial Unicode MS"/>
                  </a:rPr>
                  <a:t>HOBr</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HOI &gt; HOH; HClO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HBrO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HIO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and H</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2</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SO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H</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2</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SeO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4</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relative acid strengths of the various hydrated metal ions are as, Fe(</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bSup>
                  </m:oMath>
                </a14:m>
                <a:r>
                  <a:rPr lang="en-US" sz="1950" dirty="0">
                    <a:solidFill>
                      <a:srgbClr val="000000"/>
                    </a:solidFill>
                    <a:effectLst/>
                    <a:uFill>
                      <a:solidFill>
                        <a:srgbClr val="000000"/>
                      </a:solidFill>
                    </a:uFill>
                    <a:latin typeface="Cambria" panose="02040503050406030204" pitchFamily="18" charset="0"/>
                    <a:ea typeface="Arial Unicode MS"/>
                    <a:cs typeface="Arial Unicode MS"/>
                  </a:rPr>
                  <a:t> </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Fe(</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and Co(</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Co(</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Since electronegative potential of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Fe</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Fe</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and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Co</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3+</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&gt;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Co</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2+</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The acid dissociation process is: M(</a:t>
                </a:r>
                <a14:m>
                  <m:oMath xmlns:m="http://schemas.openxmlformats.org/officeDocument/2006/math">
                    <m:sSub>
                      <m:sSub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bPr>
                      <m:e>
                        <m:r>
                          <m:rPr>
                            <m:sty m:val="p"/>
                          </m:rP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H</m:t>
                        </m:r>
                      </m:e>
                      <m:sub>
                        <m:r>
                          <a:rPr lang="en-US"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2</m:t>
                        </m:r>
                      </m:sub>
                    </m:sSub>
                    <m:sSubSup>
                      <m:sSubSupPr>
                        <m:ctrlPr>
                          <a:rPr lang="en-IN" sz="1950" i="1">
                            <a:solidFill>
                              <a:srgbClr val="000000"/>
                            </a:solidFill>
                            <a:effectLst/>
                            <a:uFill>
                              <a:solidFill>
                                <a:srgbClr val="000000"/>
                              </a:solidFill>
                            </a:uFill>
                            <a:latin typeface="Cambria Math" panose="02040503050406030204" pitchFamily="18" charset="0"/>
                            <a:ea typeface="Arial Unicode MS"/>
                            <a:cs typeface="Arial Unicode MS"/>
                          </a:rPr>
                        </m:ctrlPr>
                      </m:sSub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b>
                        <m:r>
                          <a:rPr lang="en-US" sz="1950">
                            <a:solidFill>
                              <a:srgbClr val="000000"/>
                            </a:solidFill>
                            <a:effectLst/>
                            <a:uFill>
                              <a:solidFill>
                                <a:srgbClr val="000000"/>
                              </a:solidFill>
                            </a:uFill>
                            <a:latin typeface="Cambria Math" panose="02040503050406030204" pitchFamily="18" charset="0"/>
                            <a:ea typeface="Arial Unicode MS"/>
                            <a:cs typeface="Arial Unicode MS"/>
                          </a:rPr>
                          <m:t>6</m:t>
                        </m:r>
                      </m:sub>
                      <m:sup>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n</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sup>
                    </m:sSub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t>
                </a:r>
                <a14:m>
                  <m:oMath xmlns:m="http://schemas.openxmlformats.org/officeDocument/2006/math">
                    <m:r>
                      <a:rPr lang="en-US" sz="1950">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t>⇌</m:t>
                    </m:r>
                  </m:oMath>
                </a14:m>
                <a:r>
                  <a:rPr lang="en-US" sz="195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M(H₂O)</a:t>
                </a:r>
                <a:r>
                  <a:rPr lang="en-US" sz="1950" baseline="-25000" dirty="0">
                    <a:solidFill>
                      <a:srgbClr val="000000"/>
                    </a:solidFill>
                    <a:effectLst/>
                    <a:uFill>
                      <a:solidFill>
                        <a:srgbClr val="000000"/>
                      </a:solidFill>
                    </a:uFill>
                    <a:latin typeface="Times New Roman" panose="02020603050405020304" pitchFamily="18" charset="0"/>
                    <a:ea typeface="Arial Unicode MS"/>
                    <a:cs typeface="Arial Unicode MS"/>
                  </a:rPr>
                  <a:t>5</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OH</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n</m:t>
                        </m:r>
                        <m:r>
                          <a:rPr lang="en-US" sz="1950" i="1">
                            <a:solidFill>
                              <a:srgbClr val="000000"/>
                            </a:solidFill>
                            <a:effectLst/>
                            <a:uFill>
                              <a:solidFill>
                                <a:srgbClr val="000000"/>
                              </a:solidFill>
                            </a:uFill>
                            <a:latin typeface="Cambria Math" panose="02040503050406030204" pitchFamily="18" charset="0"/>
                            <a:ea typeface="Arial Unicode MS"/>
                            <a:cs typeface="Arial Unicode MS"/>
                          </a:rPr>
                          <m:t>−</m:t>
                        </m:r>
                        <m:r>
                          <a:rPr lang="en-US" sz="1950">
                            <a:solidFill>
                              <a:srgbClr val="000000"/>
                            </a:solidFill>
                            <a:effectLst/>
                            <a:uFill>
                              <a:solidFill>
                                <a:srgbClr val="000000"/>
                              </a:solidFill>
                            </a:uFill>
                            <a:latin typeface="Cambria Math" panose="02040503050406030204" pitchFamily="18" charset="0"/>
                            <a:ea typeface="Arial Unicode MS"/>
                            <a:cs typeface="Arial Unicode MS"/>
                          </a:rPr>
                          <m:t>1)+</m:t>
                        </m:r>
                      </m:sup>
                    </m:sSup>
                  </m:oMath>
                </a14:m>
                <a:r>
                  <a:rPr lang="en-US" sz="1950" baseline="30000" dirty="0">
                    <a:solidFill>
                      <a:srgbClr val="000000"/>
                    </a:solidFill>
                    <a:effectLst/>
                    <a:uFill>
                      <a:solidFill>
                        <a:srgbClr val="000000"/>
                      </a:solidFill>
                    </a:uFill>
                    <a:latin typeface="Times New Roman" panose="02020603050405020304" pitchFamily="18" charset="0"/>
                    <a:ea typeface="Arial Unicode MS"/>
                    <a:cs typeface="Arial Unicode MS"/>
                  </a:rPr>
                  <a:t> </a:t>
                </a:r>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 </a:t>
                </a:r>
                <a14:m>
                  <m:oMath xmlns:m="http://schemas.openxmlformats.org/officeDocument/2006/math">
                    <m:sSup>
                      <m:sSupPr>
                        <m:ctrlPr>
                          <a:rPr lang="en-IN" sz="1950" i="1">
                            <a:solidFill>
                              <a:srgbClr val="000000"/>
                            </a:solidFill>
                            <a:effectLst/>
                            <a:uFill>
                              <a:solidFill>
                                <a:srgbClr val="000000"/>
                              </a:solidFill>
                            </a:uFill>
                            <a:latin typeface="Cambria Math" panose="02040503050406030204" pitchFamily="18" charset="0"/>
                            <a:ea typeface="Arial Unicode MS"/>
                            <a:cs typeface="Times New Roman" panose="02020603050405020304" pitchFamily="18" charset="0"/>
                          </a:rPr>
                        </m:ctrlPr>
                      </m:sSupPr>
                      <m:e>
                        <m:r>
                          <m:rPr>
                            <m:sty m:val="p"/>
                          </m:rPr>
                          <a:rPr lang="en-US" sz="1950">
                            <a:solidFill>
                              <a:srgbClr val="000000"/>
                            </a:solidFill>
                            <a:effectLst/>
                            <a:uFill>
                              <a:solidFill>
                                <a:srgbClr val="000000"/>
                              </a:solidFill>
                            </a:uFill>
                            <a:latin typeface="Cambria Math" panose="02040503050406030204" pitchFamily="18" charset="0"/>
                            <a:ea typeface="Arial Unicode MS"/>
                            <a:cs typeface="Arial Unicode MS"/>
                          </a:rPr>
                          <m:t>H</m:t>
                        </m:r>
                      </m:e>
                      <m:sup>
                        <m:r>
                          <a:rPr lang="en-US" sz="1950">
                            <a:solidFill>
                              <a:srgbClr val="000000"/>
                            </a:solidFill>
                            <a:effectLst/>
                            <a:uFill>
                              <a:solidFill>
                                <a:srgbClr val="000000"/>
                              </a:solidFill>
                            </a:uFill>
                            <a:latin typeface="Cambria Math" panose="02040503050406030204" pitchFamily="18" charset="0"/>
                            <a:ea typeface="Arial Unicode MS"/>
                            <a:cs typeface="Arial Unicode MS"/>
                          </a:rPr>
                          <m:t>+</m:t>
                        </m:r>
                      </m:sup>
                    </m:sSup>
                  </m:oMath>
                </a14:m>
                <a:r>
                  <a:rPr lang="en-US" sz="1950" dirty="0">
                    <a:solidFill>
                      <a:srgbClr val="000000"/>
                    </a:solidFill>
                    <a:effectLst/>
                    <a:uFill>
                      <a:solidFill>
                        <a:srgbClr val="000000"/>
                      </a:solidFill>
                    </a:uFill>
                    <a:latin typeface="Times New Roman" panose="02020603050405020304" pitchFamily="18" charset="0"/>
                    <a:ea typeface="Arial Unicode MS"/>
                    <a:cs typeface="Arial Unicode MS"/>
                  </a:rPr>
                  <a:t>.</a:t>
                </a:r>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0"/>
                <a:ext cx="8458200" cy="6600589"/>
              </a:xfrm>
              <a:prstGeom prst="rect">
                <a:avLst/>
              </a:prstGeom>
              <a:blipFill>
                <a:blip r:embed="rId2"/>
                <a:stretch>
                  <a:fillRect l="-720" r="-648" b="-646"/>
                </a:stretch>
              </a:blipFill>
            </p:spPr>
            <p:txBody>
              <a:bodyPr/>
              <a:lstStyle/>
              <a:p>
                <a:r>
                  <a:rPr lang="en-IN">
                    <a:noFill/>
                  </a:rPr>
                  <a:t> </a:t>
                </a:r>
              </a:p>
            </p:txBody>
          </p:sp>
        </mc:Fallback>
      </mc:AlternateContent>
    </p:spTree>
    <p:extLst>
      <p:ext uri="{BB962C8B-B14F-4D97-AF65-F5344CB8AC3E}">
        <p14:creationId xmlns:p14="http://schemas.microsoft.com/office/powerpoint/2010/main" val="388297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790064"/>
              </a:xfrm>
              <a:prstGeom prst="rect">
                <a:avLst/>
              </a:prstGeom>
              <a:noFill/>
            </p:spPr>
            <p:txBody>
              <a:bodyPr wrap="square">
                <a:spAutoFit/>
              </a:bodyPr>
              <a:lstStyle/>
              <a:p>
                <a:pPr marL="450215" algn="ctr">
                  <a:lnSpc>
                    <a:spcPct val="150000"/>
                  </a:lnSpc>
                </a:pPr>
                <a:r>
                  <a:rPr lang="en-US" sz="1800" b="1" kern="0" dirty="0">
                    <a:solidFill>
                      <a:srgbClr val="C00000"/>
                    </a:solidFill>
                    <a:effectLst/>
                    <a:latin typeface="Arial Rounded MT Bold" panose="020F0704030504030204" pitchFamily="34" charset="0"/>
                    <a:ea typeface="Arial Unicode MS"/>
                    <a:cs typeface="Times New Roman" panose="02020603050405020304" pitchFamily="18" charset="0"/>
                  </a:rPr>
                  <a:t>FACTORS GOVERNING THE STRENGTH OF OXYACIDS</a:t>
                </a:r>
              </a:p>
              <a:p>
                <a:pPr marL="450215" algn="ctr">
                  <a:lnSpc>
                    <a:spcPct val="150000"/>
                  </a:lnSpc>
                </a:pPr>
                <a:endParaRPr lang="en-US" sz="800" b="1" kern="0" dirty="0">
                  <a:solidFill>
                    <a:srgbClr val="C00000"/>
                  </a:solidFill>
                  <a:effectLst/>
                  <a:latin typeface="Arial Rounded MT Bold" panose="020F0704030504030204" pitchFamily="34" charset="0"/>
                  <a:ea typeface="Arial Unicode MS"/>
                  <a:cs typeface="Times New Roman" panose="02020603050405020304" pitchFamily="18" charset="0"/>
                </a:endParaRPr>
              </a:p>
              <a:p>
                <a:pPr lvl="0" algn="just"/>
                <a:r>
                  <a:rPr lang="en-US" sz="1800" b="1" kern="0" dirty="0">
                    <a:solidFill>
                      <a:srgbClr val="000000"/>
                    </a:solidFill>
                    <a:effectLst/>
                    <a:latin typeface="Times New Roman" panose="02020603050405020304" pitchFamily="18" charset="0"/>
                    <a:ea typeface="Arial Unicode MS"/>
                  </a:rPr>
                  <a:t>3. Effect of π-bonding in determining the stability of the conjugate base: </a:t>
                </a:r>
                <a:r>
                  <a:rPr lang="en-US" sz="1800" kern="0" dirty="0">
                    <a:solidFill>
                      <a:srgbClr val="000000"/>
                    </a:solidFill>
                    <a:effectLst/>
                    <a:latin typeface="Times New Roman" panose="02020603050405020304" pitchFamily="18" charset="0"/>
                    <a:ea typeface="Arial Unicode MS"/>
                  </a:rPr>
                  <a:t>We can also explain the acidity order </a:t>
                </a:r>
                <a:r>
                  <a:rPr lang="en-US" sz="1800" kern="0" dirty="0" err="1">
                    <a:solidFill>
                      <a:srgbClr val="000000"/>
                    </a:solidFill>
                    <a:effectLst/>
                    <a:latin typeface="Times New Roman" panose="02020603050405020304" pitchFamily="18" charset="0"/>
                    <a:ea typeface="Arial Unicode MS"/>
                  </a:rPr>
                  <a:t>HOCl</a:t>
                </a:r>
                <a:r>
                  <a:rPr lang="en-US" sz="1800" kern="0" dirty="0">
                    <a:solidFill>
                      <a:srgbClr val="000000"/>
                    </a:solidFill>
                    <a:effectLst/>
                    <a:latin typeface="Times New Roman" panose="02020603050405020304" pitchFamily="18" charset="0"/>
                    <a:ea typeface="Arial Unicode MS"/>
                  </a:rPr>
                  <a:t> &lt; HClO</a:t>
                </a:r>
                <a:r>
                  <a:rPr lang="en-US" sz="1800" kern="0" baseline="-25000" dirty="0">
                    <a:solidFill>
                      <a:srgbClr val="000000"/>
                    </a:solidFill>
                    <a:effectLst/>
                    <a:latin typeface="Times New Roman" panose="02020603050405020304" pitchFamily="18" charset="0"/>
                    <a:ea typeface="Arial Unicode MS"/>
                  </a:rPr>
                  <a:t>2</a:t>
                </a:r>
                <a:r>
                  <a:rPr lang="en-US" sz="1800" kern="0" dirty="0">
                    <a:solidFill>
                      <a:srgbClr val="000000"/>
                    </a:solidFill>
                    <a:effectLst/>
                    <a:latin typeface="Times New Roman" panose="02020603050405020304" pitchFamily="18" charset="0"/>
                    <a:ea typeface="Arial Unicode MS"/>
                  </a:rPr>
                  <a:t> &lt;HClO</a:t>
                </a:r>
                <a:r>
                  <a:rPr lang="en-US" sz="1800" kern="0" baseline="-25000" dirty="0">
                    <a:solidFill>
                      <a:srgbClr val="000000"/>
                    </a:solidFill>
                    <a:effectLst/>
                    <a:latin typeface="Times New Roman" panose="02020603050405020304" pitchFamily="18" charset="0"/>
                    <a:ea typeface="Arial Unicode MS"/>
                  </a:rPr>
                  <a:t>3</a:t>
                </a:r>
                <a:r>
                  <a:rPr lang="en-US" sz="1800" kern="0" dirty="0">
                    <a:solidFill>
                      <a:srgbClr val="000000"/>
                    </a:solidFill>
                    <a:effectLst/>
                    <a:latin typeface="Times New Roman" panose="02020603050405020304" pitchFamily="18" charset="0"/>
                    <a:ea typeface="Arial Unicode MS"/>
                  </a:rPr>
                  <a:t> &lt;HClO</a:t>
                </a:r>
                <a:r>
                  <a:rPr lang="en-US" sz="1800" kern="0" baseline="-25000" dirty="0">
                    <a:solidFill>
                      <a:srgbClr val="000000"/>
                    </a:solidFill>
                    <a:effectLst/>
                    <a:latin typeface="Times New Roman" panose="02020603050405020304" pitchFamily="18" charset="0"/>
                    <a:ea typeface="Arial Unicode MS"/>
                  </a:rPr>
                  <a:t>4</a:t>
                </a:r>
                <a:r>
                  <a:rPr lang="en-US" sz="1800" kern="0" dirty="0">
                    <a:solidFill>
                      <a:srgbClr val="000000"/>
                    </a:solidFill>
                    <a:effectLst/>
                    <a:latin typeface="Times New Roman" panose="02020603050405020304" pitchFamily="18" charset="0"/>
                    <a:ea typeface="Arial Unicode MS"/>
                  </a:rPr>
                  <a:t> with the help of stability of the conjugate base formed in the deprotonation process. The conjugate base is resonance stabilized through π-bonding, and then the acid strength increases. If we consider the oxyacid series of </a:t>
                </a:r>
                <a:r>
                  <a:rPr lang="en-US" sz="1800" kern="0" dirty="0" err="1">
                    <a:solidFill>
                      <a:srgbClr val="000000"/>
                    </a:solidFill>
                    <a:effectLst/>
                    <a:latin typeface="Times New Roman" panose="02020603050405020304" pitchFamily="18" charset="0"/>
                    <a:ea typeface="Arial Unicode MS"/>
                  </a:rPr>
                  <a:t>HClO</a:t>
                </a:r>
                <a:r>
                  <a:rPr lang="en-US" sz="1800" kern="0" dirty="0">
                    <a:solidFill>
                      <a:srgbClr val="000000"/>
                    </a:solidFill>
                    <a:effectLst/>
                    <a:latin typeface="Times New Roman" panose="02020603050405020304" pitchFamily="18" charset="0"/>
                    <a:ea typeface="Arial Unicode MS"/>
                  </a:rPr>
                  <a:t>, HClO</a:t>
                </a:r>
                <a:r>
                  <a:rPr lang="en-US" sz="1800" kern="0" baseline="-25000" dirty="0">
                    <a:solidFill>
                      <a:srgbClr val="000000"/>
                    </a:solidFill>
                    <a:effectLst/>
                    <a:latin typeface="Times New Roman" panose="02020603050405020304" pitchFamily="18" charset="0"/>
                    <a:ea typeface="Arial Unicode MS"/>
                  </a:rPr>
                  <a:t>2</a:t>
                </a:r>
                <a:r>
                  <a:rPr lang="en-US" sz="1800" kern="0" dirty="0">
                    <a:solidFill>
                      <a:srgbClr val="000000"/>
                    </a:solidFill>
                    <a:effectLst/>
                    <a:latin typeface="Times New Roman" panose="02020603050405020304" pitchFamily="18" charset="0"/>
                    <a:ea typeface="Arial Unicode MS"/>
                  </a:rPr>
                  <a:t>, HClO</a:t>
                </a:r>
                <a:r>
                  <a:rPr lang="en-US" sz="1800" kern="0" baseline="-25000" dirty="0">
                    <a:solidFill>
                      <a:srgbClr val="000000"/>
                    </a:solidFill>
                    <a:effectLst/>
                    <a:latin typeface="Times New Roman" panose="02020603050405020304" pitchFamily="18" charset="0"/>
                    <a:ea typeface="Arial Unicode MS"/>
                  </a:rPr>
                  <a:t>3,</a:t>
                </a:r>
                <a:r>
                  <a:rPr lang="en-US" sz="1800" kern="0" dirty="0">
                    <a:solidFill>
                      <a:srgbClr val="000000"/>
                    </a:solidFill>
                    <a:effectLst/>
                    <a:latin typeface="Times New Roman" panose="02020603050405020304" pitchFamily="18" charset="0"/>
                    <a:ea typeface="Arial Unicode MS"/>
                  </a:rPr>
                  <a:t> and HClO</a:t>
                </a:r>
                <a:r>
                  <a:rPr lang="en-US" sz="1800" kern="0" baseline="-25000" dirty="0">
                    <a:solidFill>
                      <a:srgbClr val="000000"/>
                    </a:solidFill>
                    <a:effectLst/>
                    <a:latin typeface="Times New Roman" panose="02020603050405020304" pitchFamily="18" charset="0"/>
                    <a:ea typeface="Arial Unicode MS"/>
                  </a:rPr>
                  <a:t>4</a:t>
                </a:r>
                <a:r>
                  <a:rPr lang="en-US" sz="1800" kern="0" dirty="0">
                    <a:solidFill>
                      <a:srgbClr val="000000"/>
                    </a:solidFill>
                    <a:effectLst/>
                    <a:latin typeface="Times New Roman" panose="02020603050405020304" pitchFamily="18" charset="0"/>
                    <a:ea typeface="Arial Unicode MS"/>
                  </a:rPr>
                  <a:t>, the order of stability of the corresponding conjugate bases runs as, C</a:t>
                </a:r>
                <a14:m>
                  <m:oMath xmlns:m="http://schemas.openxmlformats.org/officeDocument/2006/math">
                    <m:sSubSup>
                      <m:sSubSupPr>
                        <m:ctrlPr>
                          <a:rPr lang="en-IN" sz="1800" i="1">
                            <a:solidFill>
                              <a:srgbClr val="000000"/>
                            </a:solidFill>
                            <a:effectLst/>
                            <a:latin typeface="Cambria Math" panose="02040503050406030204" pitchFamily="18" charset="0"/>
                          </a:rPr>
                        </m:ctrlPr>
                      </m:sSub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lO</m:t>
                        </m:r>
                      </m:e>
                      <m:sub>
                        <m:r>
                          <a:rPr lang="en-US" sz="1800" kern="0">
                            <a:solidFill>
                              <a:srgbClr val="000000"/>
                            </a:solidFill>
                            <a:effectLst/>
                            <a:latin typeface="Cambria Math" panose="02040503050406030204" pitchFamily="18" charset="0"/>
                            <a:ea typeface="Arial Unicode MS"/>
                            <a:cs typeface="Times New Roman" panose="02020603050405020304" pitchFamily="18" charset="0"/>
                          </a:rPr>
                          <m:t>4</m:t>
                        </m:r>
                      </m:sub>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bSup>
                  </m:oMath>
                </a14:m>
                <a:r>
                  <a:rPr lang="en-US" sz="1800" kern="0" dirty="0">
                    <a:solidFill>
                      <a:srgbClr val="000000"/>
                    </a:solidFill>
                    <a:effectLst/>
                    <a:latin typeface="Times New Roman" panose="02020603050405020304" pitchFamily="18" charset="0"/>
                    <a:ea typeface="Arial Unicode MS"/>
                  </a:rPr>
                  <a:t> &gt; C</a:t>
                </a:r>
                <a14:m>
                  <m:oMath xmlns:m="http://schemas.openxmlformats.org/officeDocument/2006/math">
                    <m:sSubSup>
                      <m:sSubSupPr>
                        <m:ctrlPr>
                          <a:rPr lang="en-IN" sz="1800" i="1">
                            <a:solidFill>
                              <a:srgbClr val="000000"/>
                            </a:solidFill>
                            <a:effectLst/>
                            <a:latin typeface="Cambria Math" panose="02040503050406030204" pitchFamily="18" charset="0"/>
                          </a:rPr>
                        </m:ctrlPr>
                      </m:sSub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lO</m:t>
                        </m:r>
                      </m:e>
                      <m:sub>
                        <m:r>
                          <a:rPr lang="en-US" sz="1800" kern="0">
                            <a:solidFill>
                              <a:srgbClr val="000000"/>
                            </a:solidFill>
                            <a:effectLst/>
                            <a:latin typeface="Cambria Math" panose="02040503050406030204" pitchFamily="18" charset="0"/>
                            <a:ea typeface="Arial Unicode MS"/>
                            <a:cs typeface="Times New Roman" panose="02020603050405020304" pitchFamily="18" charset="0"/>
                          </a:rPr>
                          <m:t>3</m:t>
                        </m:r>
                      </m:sub>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bSup>
                  </m:oMath>
                </a14:m>
                <a:r>
                  <a:rPr lang="en-US" sz="1800" kern="0" dirty="0">
                    <a:solidFill>
                      <a:srgbClr val="000000"/>
                    </a:solidFill>
                    <a:effectLst/>
                    <a:latin typeface="Times New Roman" panose="02020603050405020304" pitchFamily="18" charset="0"/>
                    <a:ea typeface="Arial Unicode MS"/>
                  </a:rPr>
                  <a:t> &gt; C</a:t>
                </a:r>
                <a14:m>
                  <m:oMath xmlns:m="http://schemas.openxmlformats.org/officeDocument/2006/math">
                    <m:sSubSup>
                      <m:sSubSupPr>
                        <m:ctrlPr>
                          <a:rPr lang="en-IN" sz="1800" i="1">
                            <a:solidFill>
                              <a:srgbClr val="000000"/>
                            </a:solidFill>
                            <a:effectLst/>
                            <a:latin typeface="Cambria Math" panose="02040503050406030204" pitchFamily="18" charset="0"/>
                          </a:rPr>
                        </m:ctrlPr>
                      </m:sSub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lO</m:t>
                        </m:r>
                      </m:e>
                      <m:sub>
                        <m:r>
                          <a:rPr lang="en-US" sz="1800" kern="0">
                            <a:solidFill>
                              <a:srgbClr val="000000"/>
                            </a:solidFill>
                            <a:effectLst/>
                            <a:latin typeface="Cambria Math" panose="02040503050406030204" pitchFamily="18" charset="0"/>
                            <a:ea typeface="Arial Unicode MS"/>
                            <a:cs typeface="Times New Roman" panose="02020603050405020304" pitchFamily="18" charset="0"/>
                          </a:rPr>
                          <m:t>2</m:t>
                        </m:r>
                      </m:sub>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bSup>
                  </m:oMath>
                </a14:m>
                <a:r>
                  <a:rPr lang="en-US" sz="1800" kern="0" dirty="0">
                    <a:solidFill>
                      <a:srgbClr val="000000"/>
                    </a:solidFill>
                    <a:effectLst/>
                    <a:latin typeface="Times New Roman" panose="02020603050405020304" pitchFamily="18" charset="0"/>
                    <a:ea typeface="Arial Unicode MS"/>
                  </a:rPr>
                  <a:t> &gt; OC</a:t>
                </a:r>
                <a14:m>
                  <m:oMath xmlns:m="http://schemas.openxmlformats.org/officeDocument/2006/math">
                    <m:sSup>
                      <m:sSupPr>
                        <m:ctrlPr>
                          <a:rPr lang="en-IN" sz="1800" i="1">
                            <a:solidFill>
                              <a:srgbClr val="000000"/>
                            </a:solidFill>
                            <a:effectLst/>
                            <a:latin typeface="Cambria Math" panose="02040503050406030204" pitchFamily="18" charset="0"/>
                          </a:rPr>
                        </m:ctrlPr>
                      </m:sSupPr>
                      <m:e>
                        <m:r>
                          <m:rPr>
                            <m:sty m:val="p"/>
                          </m:rPr>
                          <a:rPr lang="en-US" sz="1800" kern="0">
                            <a:solidFill>
                              <a:srgbClr val="000000"/>
                            </a:solidFill>
                            <a:effectLst/>
                            <a:latin typeface="Cambria Math" panose="02040503050406030204" pitchFamily="18" charset="0"/>
                            <a:ea typeface="Arial Unicode MS"/>
                            <a:cs typeface="Times New Roman" panose="02020603050405020304" pitchFamily="18" charset="0"/>
                          </a:rPr>
                          <m:t>l</m:t>
                        </m:r>
                      </m:e>
                      <m:sup>
                        <m:r>
                          <a:rPr lang="en-US" sz="1800" i="1" kern="0">
                            <a:solidFill>
                              <a:srgbClr val="000000"/>
                            </a:solidFill>
                            <a:effectLst/>
                            <a:latin typeface="Cambria Math" panose="02040503050406030204" pitchFamily="18" charset="0"/>
                            <a:ea typeface="Arial Unicode MS"/>
                            <a:cs typeface="Times New Roman" panose="02020603050405020304" pitchFamily="18" charset="0"/>
                          </a:rPr>
                          <m:t>−</m:t>
                        </m:r>
                      </m:sup>
                    </m:sSup>
                  </m:oMath>
                </a14:m>
                <a:r>
                  <a:rPr lang="en-US" sz="1800" kern="0" dirty="0">
                    <a:solidFill>
                      <a:srgbClr val="000000"/>
                    </a:solidFill>
                    <a:effectLst/>
                    <a:latin typeface="Times New Roman" panose="02020603050405020304" pitchFamily="18" charset="0"/>
                    <a:ea typeface="Arial Unicode MS"/>
                  </a:rPr>
                  <a:t>.</a:t>
                </a:r>
                <a:r>
                  <a:rPr lang="en-US" sz="1800" b="1" kern="0" dirty="0">
                    <a:solidFill>
                      <a:srgbClr val="000000"/>
                    </a:solidFill>
                    <a:effectLst/>
                    <a:latin typeface="Times New Roman" panose="02020603050405020304" pitchFamily="18" charset="0"/>
                    <a:ea typeface="Arial Unicode MS"/>
                  </a:rPr>
                  <a:t> </a:t>
                </a:r>
                <a:r>
                  <a:rPr lang="en-US" sz="1800" kern="0" dirty="0">
                    <a:solidFill>
                      <a:srgbClr val="000000"/>
                    </a:solidFill>
                    <a:effectLst/>
                    <a:latin typeface="Times New Roman" panose="02020603050405020304" pitchFamily="18" charset="0"/>
                    <a:ea typeface="Arial Unicode MS"/>
                  </a:rPr>
                  <a:t>Due to the resonance, the negative charge can get delocalized over a large region. Thus, each oxygen bears the </a:t>
                </a:r>
                <a:r>
                  <a:rPr lang="en-US" dirty="0"/>
                  <a:t>charge -1/4, -1/3, -1/2 and -1 units in C</a:t>
                </a:r>
                <a14:m>
                  <m:oMath xmlns:m="http://schemas.openxmlformats.org/officeDocument/2006/math">
                    <m:sSubSup>
                      <m:sSubSupPr>
                        <m:ctrlPr>
                          <a:rPr lang="en-IN" i="1">
                            <a:latin typeface="Cambria Math" panose="02040503050406030204" pitchFamily="18" charset="0"/>
                          </a:rPr>
                        </m:ctrlPr>
                      </m:sSubSupPr>
                      <m:e>
                        <m:r>
                          <m:rPr>
                            <m:sty m:val="p"/>
                          </m:rPr>
                          <a:rPr lang="en-US">
                            <a:latin typeface="Cambria Math" panose="02040503050406030204" pitchFamily="18" charset="0"/>
                          </a:rPr>
                          <m:t>lO</m:t>
                        </m:r>
                      </m:e>
                      <m:sub>
                        <m:r>
                          <a:rPr lang="en-US">
                            <a:latin typeface="Cambria Math" panose="02040503050406030204" pitchFamily="18" charset="0"/>
                          </a:rPr>
                          <m:t>4</m:t>
                        </m:r>
                      </m:sub>
                      <m:sup>
                        <m:r>
                          <a:rPr lang="en-US" i="1">
                            <a:latin typeface="Cambria Math" panose="02040503050406030204" pitchFamily="18" charset="0"/>
                          </a:rPr>
                          <m:t>−</m:t>
                        </m:r>
                      </m:sup>
                    </m:sSubSup>
                  </m:oMath>
                </a14:m>
                <a:r>
                  <a:rPr lang="en-US" dirty="0"/>
                  <a:t>, C</a:t>
                </a:r>
                <a14:m>
                  <m:oMath xmlns:m="http://schemas.openxmlformats.org/officeDocument/2006/math">
                    <m:sSubSup>
                      <m:sSubSupPr>
                        <m:ctrlPr>
                          <a:rPr lang="en-IN" i="1">
                            <a:latin typeface="Cambria Math" panose="02040503050406030204" pitchFamily="18" charset="0"/>
                          </a:rPr>
                        </m:ctrlPr>
                      </m:sSubSupPr>
                      <m:e>
                        <m:r>
                          <m:rPr>
                            <m:sty m:val="p"/>
                          </m:rPr>
                          <a:rPr lang="en-US">
                            <a:latin typeface="Cambria Math" panose="02040503050406030204" pitchFamily="18" charset="0"/>
                          </a:rPr>
                          <m:t>lO</m:t>
                        </m:r>
                      </m:e>
                      <m:sub>
                        <m:r>
                          <a:rPr lang="en-US">
                            <a:latin typeface="Cambria Math" panose="02040503050406030204" pitchFamily="18" charset="0"/>
                          </a:rPr>
                          <m:t>3</m:t>
                        </m:r>
                      </m:sub>
                      <m:sup>
                        <m:r>
                          <a:rPr lang="en-US" i="1">
                            <a:latin typeface="Cambria Math" panose="02040503050406030204" pitchFamily="18" charset="0"/>
                          </a:rPr>
                          <m:t>−</m:t>
                        </m:r>
                      </m:sup>
                    </m:sSubSup>
                  </m:oMath>
                </a14:m>
                <a:r>
                  <a:rPr lang="en-US" dirty="0"/>
                  <a:t>, C</a:t>
                </a:r>
                <a14:m>
                  <m:oMath xmlns:m="http://schemas.openxmlformats.org/officeDocument/2006/math">
                    <m:sSubSup>
                      <m:sSubSupPr>
                        <m:ctrlPr>
                          <a:rPr lang="en-IN" i="1">
                            <a:latin typeface="Cambria Math" panose="02040503050406030204" pitchFamily="18" charset="0"/>
                          </a:rPr>
                        </m:ctrlPr>
                      </m:sSubSupPr>
                      <m:e>
                        <m:r>
                          <m:rPr>
                            <m:sty m:val="p"/>
                          </m:rPr>
                          <a:rPr lang="en-US">
                            <a:latin typeface="Cambria Math" panose="02040503050406030204" pitchFamily="18" charset="0"/>
                          </a:rPr>
                          <m:t>lO</m:t>
                        </m:r>
                      </m:e>
                      <m:sub>
                        <m:r>
                          <a:rPr lang="en-US">
                            <a:latin typeface="Cambria Math" panose="02040503050406030204" pitchFamily="18" charset="0"/>
                          </a:rPr>
                          <m:t>2</m:t>
                        </m:r>
                      </m:sub>
                      <m:sup>
                        <m:r>
                          <a:rPr lang="en-US" i="1">
                            <a:latin typeface="Cambria Math" panose="02040503050406030204" pitchFamily="18" charset="0"/>
                          </a:rPr>
                          <m:t>−</m:t>
                        </m:r>
                      </m:sup>
                    </m:sSubSup>
                  </m:oMath>
                </a14:m>
                <a:r>
                  <a:rPr lang="en-US" dirty="0"/>
                  <a:t> and OC</a:t>
                </a:r>
                <a14:m>
                  <m:oMath xmlns:m="http://schemas.openxmlformats.org/officeDocument/2006/math">
                    <m:sSup>
                      <m:sSupPr>
                        <m:ctrlPr>
                          <a:rPr lang="en-IN" i="1">
                            <a:latin typeface="Cambria Math" panose="02040503050406030204" pitchFamily="18" charset="0"/>
                          </a:rPr>
                        </m:ctrlPr>
                      </m:sSupPr>
                      <m:e>
                        <m:r>
                          <m:rPr>
                            <m:sty m:val="p"/>
                          </m:rPr>
                          <a:rPr lang="en-US">
                            <a:latin typeface="Cambria Math" panose="02040503050406030204" pitchFamily="18" charset="0"/>
                          </a:rPr>
                          <m:t>l</m:t>
                        </m:r>
                      </m:e>
                      <m:sup>
                        <m:r>
                          <a:rPr lang="en-US" i="1">
                            <a:latin typeface="Cambria Math" panose="02040503050406030204" pitchFamily="18" charset="0"/>
                          </a:rPr>
                          <m:t>−</m:t>
                        </m:r>
                      </m:sup>
                    </m:sSup>
                  </m:oMath>
                </a14:m>
                <a:r>
                  <a:rPr lang="en-US" dirty="0"/>
                  <a:t> respectively. With the same argument, we can explain the stability of H</a:t>
                </a:r>
                <a:r>
                  <a:rPr lang="en-US" baseline="-25000" dirty="0"/>
                  <a:t>2</a:t>
                </a:r>
                <a:r>
                  <a:rPr lang="en-US" dirty="0"/>
                  <a:t>SO</a:t>
                </a:r>
                <a:r>
                  <a:rPr lang="en-US" baseline="-25000" dirty="0"/>
                  <a:t>3</a:t>
                </a:r>
                <a:r>
                  <a:rPr lang="en-US" dirty="0"/>
                  <a:t> &lt; H</a:t>
                </a:r>
                <a:r>
                  <a:rPr lang="en-US" baseline="-25000" dirty="0"/>
                  <a:t>2</a:t>
                </a:r>
                <a:r>
                  <a:rPr lang="en-US" dirty="0"/>
                  <a:t>SO</a:t>
                </a:r>
                <a:r>
                  <a:rPr lang="en-US" baseline="-25000" dirty="0"/>
                  <a:t>4</a:t>
                </a:r>
                <a:r>
                  <a:rPr lang="en-US" dirty="0"/>
                  <a:t> and HNO</a:t>
                </a:r>
                <a:r>
                  <a:rPr lang="en-US" baseline="-25000" dirty="0"/>
                  <a:t>3</a:t>
                </a:r>
                <a:r>
                  <a:rPr lang="en-US" dirty="0"/>
                  <a:t> &gt; HNO</a:t>
                </a:r>
                <a:r>
                  <a:rPr lang="en-US" baseline="-25000" dirty="0"/>
                  <a:t>2</a:t>
                </a:r>
                <a:r>
                  <a:rPr lang="en-US" dirty="0"/>
                  <a:t> also.</a:t>
                </a:r>
                <a:endParaRPr lang="en-IN" dirty="0"/>
              </a:p>
              <a:p>
                <a:pPr algn="just"/>
                <a:r>
                  <a:rPr lang="en-US" b="1" dirty="0"/>
                  <a:t>4. Structure of the molecule</a:t>
                </a:r>
                <a:r>
                  <a:rPr lang="en-US" dirty="0"/>
                  <a:t>: The acidity order of the series is H</a:t>
                </a:r>
                <a:r>
                  <a:rPr lang="en-US" baseline="-25000" dirty="0"/>
                  <a:t>3</a:t>
                </a:r>
                <a:r>
                  <a:rPr lang="en-US" dirty="0"/>
                  <a:t>PO₂ &gt;&gt; H</a:t>
                </a:r>
                <a:r>
                  <a:rPr lang="en-US" baseline="-25000" dirty="0"/>
                  <a:t>3</a:t>
                </a:r>
                <a:r>
                  <a:rPr lang="en-US" dirty="0"/>
                  <a:t>PO</a:t>
                </a:r>
                <a:r>
                  <a:rPr lang="en-US" baseline="-25000" dirty="0"/>
                  <a:t>3</a:t>
                </a:r>
                <a:r>
                  <a:rPr lang="en-US" dirty="0"/>
                  <a:t> &gt; H</a:t>
                </a:r>
                <a:r>
                  <a:rPr lang="en-US" baseline="-25000" dirty="0"/>
                  <a:t>3</a:t>
                </a:r>
                <a:r>
                  <a:rPr lang="en-US" dirty="0"/>
                  <a:t>PO</a:t>
                </a:r>
                <a:r>
                  <a:rPr lang="en-US" baseline="-25000" dirty="0"/>
                  <a:t>4</a:t>
                </a:r>
                <a:r>
                  <a:rPr lang="en-US" dirty="0"/>
                  <a:t>. However, according to the oxidation state of the central atom, the acidity order should be reversed. In all three </a:t>
                </a:r>
                <a:r>
                  <a:rPr lang="en-US" dirty="0" err="1"/>
                  <a:t>oxyacids</a:t>
                </a:r>
                <a:r>
                  <a:rPr lang="en-US" dirty="0"/>
                  <a:t> of phosphorous, there is only one non-protonated oxygen (i.e. O=P) while the number of -OH group increases from one to three in moving from H</a:t>
                </a:r>
                <a:r>
                  <a:rPr lang="en-US" baseline="-25000" dirty="0"/>
                  <a:t>3</a:t>
                </a:r>
                <a:r>
                  <a:rPr lang="en-US" dirty="0"/>
                  <a:t>PO₂ to H</a:t>
                </a:r>
                <a:r>
                  <a:rPr lang="en-US" baseline="-25000" dirty="0"/>
                  <a:t>3</a:t>
                </a:r>
                <a:r>
                  <a:rPr lang="en-US" dirty="0"/>
                  <a:t>PO</a:t>
                </a:r>
                <a:r>
                  <a:rPr lang="en-US" baseline="-25000" dirty="0"/>
                  <a:t>4</a:t>
                </a:r>
                <a:r>
                  <a:rPr lang="en-US" dirty="0"/>
                  <a:t>. Thus, the </a:t>
                </a:r>
                <a:r>
                  <a:rPr lang="en-US" sz="1800" dirty="0">
                    <a:solidFill>
                      <a:srgbClr val="000000"/>
                    </a:solidFill>
                    <a:effectLst/>
                    <a:latin typeface="Times New Roman" panose="02020603050405020304" pitchFamily="18" charset="0"/>
                    <a:ea typeface="Arial Unicode MS"/>
                  </a:rPr>
                  <a:t>electron withdrawing force exerted by the O← P bond remains the same but it gets distributed over one -OH group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PO₂, two -OH groups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 and three OH groups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4</a:t>
                </a:r>
                <a:r>
                  <a:rPr lang="en-US" sz="1800" dirty="0">
                    <a:solidFill>
                      <a:srgbClr val="000000"/>
                    </a:solidFill>
                    <a:effectLst/>
                    <a:latin typeface="Times New Roman" panose="02020603050405020304" pitchFamily="18" charset="0"/>
                    <a:ea typeface="Arial Unicode MS"/>
                  </a:rPr>
                  <a:t>. Hence, the electron withdrawing pull per -OH group is minimum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4</a:t>
                </a:r>
                <a:r>
                  <a:rPr lang="en-US" sz="1800" dirty="0">
                    <a:solidFill>
                      <a:srgbClr val="000000"/>
                    </a:solidFill>
                    <a:effectLst/>
                    <a:latin typeface="Times New Roman" panose="02020603050405020304" pitchFamily="18" charset="0"/>
                    <a:ea typeface="Arial Unicode MS"/>
                  </a:rPr>
                  <a:t> while it is maximum in H</a:t>
                </a:r>
                <a:r>
                  <a:rPr lang="en-US" sz="1800" baseline="-25000" dirty="0">
                    <a:solidFill>
                      <a:srgbClr val="000000"/>
                    </a:solidFill>
                    <a:effectLst/>
                    <a:latin typeface="Times New Roman" panose="02020603050405020304" pitchFamily="18" charset="0"/>
                    <a:ea typeface="Arial Unicode MS"/>
                  </a:rPr>
                  <a:t>3</a:t>
                </a:r>
                <a:r>
                  <a:rPr lang="en-US" sz="1800" dirty="0">
                    <a:solidFill>
                      <a:srgbClr val="000000"/>
                    </a:solidFill>
                    <a:effectLst/>
                    <a:latin typeface="Times New Roman" panose="02020603050405020304" pitchFamily="18" charset="0"/>
                    <a:ea typeface="Arial Unicode MS"/>
                  </a:rPr>
                  <a:t>PO</a:t>
                </a:r>
                <a:r>
                  <a:rPr lang="en-US" sz="1800" baseline="-25000" dirty="0">
                    <a:solidFill>
                      <a:srgbClr val="000000"/>
                    </a:solidFill>
                    <a:effectLst/>
                    <a:latin typeface="Times New Roman" panose="02020603050405020304" pitchFamily="18" charset="0"/>
                    <a:ea typeface="Arial Unicode MS"/>
                  </a:rPr>
                  <a:t>2</a:t>
                </a:r>
                <a:r>
                  <a:rPr lang="en-US" sz="1800" dirty="0">
                    <a:solidFill>
                      <a:srgbClr val="000000"/>
                    </a:solidFill>
                    <a:effectLst/>
                    <a:latin typeface="Times New Roman" panose="02020603050405020304" pitchFamily="18" charset="0"/>
                    <a:ea typeface="Arial Unicode MS"/>
                  </a:rPr>
                  <a:t>. </a:t>
                </a:r>
                <a:endParaRPr lang="en-IN" sz="1800" dirty="0">
                  <a:effectLst/>
                  <a:latin typeface="Times New Roman" panose="02020603050405020304" pitchFamily="18" charset="0"/>
                  <a:ea typeface="Arial Unicode MS"/>
                </a:endParaRPr>
              </a:p>
              <a:p>
                <a:pPr lvl="0"/>
                <a:endParaRPr lang="en-IN" dirty="0"/>
              </a:p>
              <a:p>
                <a:pPr lvl="0" algn="just"/>
                <a:endParaRPr lang="en-US" sz="1800" kern="0" dirty="0">
                  <a:solidFill>
                    <a:srgbClr val="000000"/>
                  </a:solidFill>
                  <a:effectLst/>
                  <a:latin typeface="Times New Roman" panose="02020603050405020304" pitchFamily="18" charset="0"/>
                  <a:ea typeface="Arial Unicode MS"/>
                </a:endParaRPr>
              </a:p>
              <a:p>
                <a:pPr lvl="0" algn="just"/>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0"/>
                <a:ext cx="8458200" cy="6790064"/>
              </a:xfrm>
              <a:prstGeom prst="rect">
                <a:avLst/>
              </a:prstGeom>
              <a:blipFill>
                <a:blip r:embed="rId2"/>
                <a:stretch>
                  <a:fillRect l="-576" r="-576"/>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77F01061-C704-94D9-0B0F-4E4F23E0E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5434965"/>
            <a:ext cx="2649993" cy="1346835"/>
          </a:xfrm>
          <a:prstGeom prst="rect">
            <a:avLst/>
          </a:prstGeom>
        </p:spPr>
      </p:pic>
    </p:spTree>
    <p:extLst>
      <p:ext uri="{BB962C8B-B14F-4D97-AF65-F5344CB8AC3E}">
        <p14:creationId xmlns:p14="http://schemas.microsoft.com/office/powerpoint/2010/main" val="348886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807913"/>
          </a:xfrm>
          <a:prstGeom prst="rect">
            <a:avLst/>
          </a:prstGeom>
          <a:noFill/>
        </p:spPr>
        <p:txBody>
          <a:bodyPr wrap="square">
            <a:spAutoFit/>
          </a:bodyPr>
          <a:lstStyle/>
          <a:p>
            <a:pPr marL="450215" algn="ctr">
              <a:lnSpc>
                <a:spcPct val="150000"/>
              </a:lnSpc>
            </a:pPr>
            <a:r>
              <a:rPr lang="en-US" sz="1800" b="1" kern="0" dirty="0">
                <a:solidFill>
                  <a:srgbClr val="C00000"/>
                </a:solidFill>
                <a:effectLst/>
                <a:latin typeface="Arial Rounded MT Bold" panose="020F0704030504030204" pitchFamily="34" charset="0"/>
                <a:ea typeface="Arial Unicode MS"/>
                <a:cs typeface="Times New Roman" panose="02020603050405020304" pitchFamily="18" charset="0"/>
              </a:rPr>
              <a:t>FACTORS GOVERNING THE STRENGTH OF OXYACIDS</a:t>
            </a:r>
            <a:endParaRPr lang="en-US" sz="800" b="1" kern="0" dirty="0">
              <a:solidFill>
                <a:srgbClr val="C00000"/>
              </a:solidFill>
              <a:effectLst/>
              <a:latin typeface="Arial Rounded MT Bold" panose="020F0704030504030204" pitchFamily="34" charset="0"/>
              <a:ea typeface="Arial Unicode MS"/>
              <a:cs typeface="Times New Roman" panose="02020603050405020304" pitchFamily="18" charset="0"/>
            </a:endParaRPr>
          </a:p>
          <a:p>
            <a:pPr lvl="0"/>
            <a:endParaRPr lang="en-IN" sz="1950" dirty="0">
              <a:solidFill>
                <a:srgbClr val="000000"/>
              </a:solidFill>
              <a:effectLst/>
              <a:uFill>
                <a:solidFill>
                  <a:srgbClr val="000000"/>
                </a:solidFill>
              </a:uFill>
              <a:latin typeface="Cambria" panose="02040503050406030204" pitchFamily="18" charset="0"/>
              <a:ea typeface="Arial Unicode MS"/>
              <a:cs typeface="Arial Unicode M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F38FE3-BFE5-9574-40BC-2469281C8553}"/>
                  </a:ext>
                </a:extLst>
              </p:cNvPr>
              <p:cNvSpPr txBox="1"/>
              <p:nvPr/>
            </p:nvSpPr>
            <p:spPr>
              <a:xfrm>
                <a:off x="609600" y="483797"/>
                <a:ext cx="7924800" cy="2640403"/>
              </a:xfrm>
              <a:prstGeom prst="rect">
                <a:avLst/>
              </a:prstGeom>
              <a:noFill/>
            </p:spPr>
            <p:txBody>
              <a:bodyPr wrap="square">
                <a:spAutoFit/>
              </a:bodyPr>
              <a:lstStyle/>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(iv) Pauling’s empirical rule</a:t>
                </a:r>
                <a:r>
                  <a:rPr lang="en-US" sz="1800" dirty="0">
                    <a:solidFill>
                      <a:srgbClr val="000000"/>
                    </a:solidFill>
                    <a:effectLst/>
                    <a:latin typeface="Times New Roman" panose="02020603050405020304" pitchFamily="18" charset="0"/>
                    <a:ea typeface="Arial Unicode MS"/>
                  </a:rPr>
                  <a:t>: It is related to the number of non-hydrogenated oxygen atoms. Pauling proposed two empirical rules to predict the strength of mono nuclear oxoacids:</a:t>
                </a:r>
                <a:endParaRPr lang="en-IN" sz="2000" dirty="0">
                  <a:effectLst/>
                  <a:latin typeface="Times New Roman" panose="02020603050405020304" pitchFamily="18" charset="0"/>
                  <a:ea typeface="Arial Unicode MS"/>
                </a:endParaRPr>
              </a:p>
              <a:p>
                <a:pPr marL="342900" lvl="0" indent="-342900" algn="just">
                  <a:buFont typeface="Times New Roman" panose="02020603050405020304" pitchFamily="18" charset="0"/>
                  <a:buChar char="•"/>
                </a:pP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For an oxyacid of type </a:t>
                </a:r>
                <a:r>
                  <a:rPr lang="en-US" sz="18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O</a:t>
                </a:r>
                <a:r>
                  <a:rPr lang="en-US" sz="1800" baseline="-250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m</a:t>
                </a:r>
                <a:r>
                  <a:rPr lang="en-US" sz="1800" dirty="0" err="1">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X</a:t>
                </a: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(OH)</a:t>
                </a:r>
                <a:r>
                  <a:rPr lang="en-US" sz="1800" baseline="-250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n</a:t>
                </a:r>
                <a:r>
                  <a:rPr lang="en-US" sz="1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a</m:t>
                        </m:r>
                      </m:sub>
                    </m:sSub>
                  </m:oMath>
                </a14:m>
                <a:r>
                  <a:rPr lang="en-US" sz="1800" baseline="-250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Arial Unicode MS"/>
                  </a:rPr>
                  <a:t> </a:t>
                </a:r>
                <a14:m>
                  <m:oMath xmlns:m="http://schemas.openxmlformats.org/officeDocument/2006/math">
                    <m:r>
                      <a:rPr lang="en-US" sz="1800" baseline="-250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m:t>
                    </m:r>
                  </m:oMath>
                </a14:m>
                <a:r>
                  <a:rPr lang="en-US" sz="18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9-7n or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a</m:t>
                        </m:r>
                      </m:sub>
                    </m:sSub>
                  </m:oMath>
                </a14:m>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14:m>
                  <m:oMath xmlns:m="http://schemas.openxmlformats.org/officeDocument/2006/math">
                    <m:r>
                      <a:rPr lang="en-US" sz="1800" baseline="-250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8-5m.</a:t>
                </a:r>
                <a:endParaRPr lang="en-IN" sz="2000" dirty="0">
                  <a:solidFill>
                    <a:srgbClr val="000000"/>
                  </a:solidFill>
                  <a:effectLst/>
                  <a:uFill>
                    <a:solidFill>
                      <a:srgbClr val="000000"/>
                    </a:solidFill>
                  </a:uFill>
                  <a:latin typeface="Cambria" panose="02040503050406030204" pitchFamily="18" charset="0"/>
                  <a:ea typeface="Calibri" panose="020F0502020204030204" pitchFamily="34" charset="0"/>
                  <a:cs typeface="Arial Unicode MS"/>
                </a:endParaRPr>
              </a:p>
              <a:p>
                <a:pPr marL="342900" lvl="0" indent="-342900" algn="just">
                  <a:buFont typeface="Times New Roman" panose="02020603050405020304" pitchFamily="18" charset="0"/>
                  <a:buChar char="•"/>
                </a:pPr>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For polyprotic acids (n &gt; 1), the successive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K</m:t>
                        </m:r>
                      </m:e>
                      <m:sub>
                        <m:r>
                          <m:rPr>
                            <m:sty m:val="p"/>
                          </m:rPr>
                          <a:rPr lang="en-US" sz="1800">
                            <a:solidFill>
                              <a:srgbClr val="000000"/>
                            </a:solidFill>
                            <a:effectLst/>
                            <a:uFill>
                              <a:solidFill>
                                <a:srgbClr val="000000"/>
                              </a:solidFill>
                            </a:uFill>
                            <a:latin typeface="Cambria Math" panose="02040503050406030204" pitchFamily="18" charset="0"/>
                            <a:ea typeface="Calibri" panose="020F0502020204030204" pitchFamily="34" charset="0"/>
                            <a:cs typeface="Times New Roman" panose="02020603050405020304" pitchFamily="18" charset="0"/>
                          </a:rPr>
                          <m:t>a</m:t>
                        </m:r>
                      </m:sub>
                    </m:sSub>
                  </m:oMath>
                </a14:m>
                <a:r>
                  <a:rPr lang="en-US" sz="18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value increases by 5 units.</a:t>
                </a:r>
                <a:endParaRPr lang="en-IN" sz="2000" dirty="0">
                  <a:solidFill>
                    <a:srgbClr val="000000"/>
                  </a:solidFill>
                  <a:effectLst/>
                  <a:uFill>
                    <a:solidFill>
                      <a:srgbClr val="000000"/>
                    </a:solidFill>
                  </a:uFill>
                  <a:latin typeface="Cambria" panose="02040503050406030204" pitchFamily="18" charset="0"/>
                  <a:ea typeface="Calibri" panose="020F0502020204030204" pitchFamily="34" charset="0"/>
                  <a:cs typeface="Arial Unicode MS"/>
                </a:endParaRPr>
              </a:p>
              <a:p>
                <a:pPr algn="just">
                  <a:lnSpc>
                    <a:spcPct val="107000"/>
                  </a:lnSpc>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rPr>
                  <a:t>According to this formula calculation of the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Arial Unicode MS"/>
                          </a:rPr>
                        </m:ctrlPr>
                      </m:sSubPr>
                      <m:e>
                        <m:r>
                          <m:rPr>
                            <m:sty m:val="p"/>
                          </m:rPr>
                          <a:rPr lang="en-US" sz="1800">
                            <a:solidFill>
                              <a:srgbClr val="000000"/>
                            </a:solidFill>
                            <a:effectLst/>
                            <a:latin typeface="Cambria Math" panose="02040503050406030204" pitchFamily="18" charset="0"/>
                            <a:ea typeface="Arial Unicode MS"/>
                          </a:rPr>
                          <m:t>K</m:t>
                        </m:r>
                      </m:e>
                      <m:sub>
                        <m:r>
                          <m:rPr>
                            <m:sty m:val="p"/>
                          </m:rPr>
                          <a:rPr lang="en-US" sz="1800">
                            <a:solidFill>
                              <a:srgbClr val="000000"/>
                            </a:solidFill>
                            <a:effectLst/>
                            <a:latin typeface="Cambria Math" panose="02040503050406030204" pitchFamily="18" charset="0"/>
                            <a:ea typeface="Arial Unicode MS"/>
                          </a:rPr>
                          <m:t>a</m:t>
                        </m:r>
                      </m:sub>
                    </m:sSub>
                  </m:oMath>
                </a14:m>
                <a:r>
                  <a:rPr lang="en-US" sz="1800" dirty="0">
                    <a:solidFill>
                      <a:srgbClr val="000000"/>
                    </a:solidFill>
                    <a:effectLst/>
                    <a:latin typeface="Times New Roman" panose="02020603050405020304" pitchFamily="18" charset="0"/>
                    <a:ea typeface="Times New Roman" panose="02020603050405020304" pitchFamily="18" charset="0"/>
                  </a:rPr>
                  <a:t> value of some acids and their experimental p</a:t>
                </a:r>
                <a14:m>
                  <m:oMath xmlns:m="http://schemas.openxmlformats.org/officeDocument/2006/math">
                    <m:sSub>
                      <m:sSubPr>
                        <m:ctrlPr>
                          <a:rPr lang="en-IN" sz="1800" i="1">
                            <a:solidFill>
                              <a:srgbClr val="000000"/>
                            </a:solidFill>
                            <a:effectLst/>
                            <a:uFill>
                              <a:solidFill>
                                <a:srgbClr val="000000"/>
                              </a:solidFill>
                            </a:uFill>
                            <a:latin typeface="Cambria Math" panose="02040503050406030204" pitchFamily="18" charset="0"/>
                            <a:ea typeface="Arial Unicode MS"/>
                          </a:rPr>
                        </m:ctrlPr>
                      </m:sSubPr>
                      <m:e>
                        <m:r>
                          <m:rPr>
                            <m:sty m:val="p"/>
                          </m:rPr>
                          <a:rPr lang="en-US" sz="1800">
                            <a:solidFill>
                              <a:srgbClr val="000000"/>
                            </a:solidFill>
                            <a:effectLst/>
                            <a:latin typeface="Cambria Math" panose="02040503050406030204" pitchFamily="18" charset="0"/>
                            <a:ea typeface="Arial Unicode MS"/>
                          </a:rPr>
                          <m:t>K</m:t>
                        </m:r>
                      </m:e>
                      <m:sub>
                        <m:r>
                          <m:rPr>
                            <m:sty m:val="p"/>
                          </m:rPr>
                          <a:rPr lang="en-US" sz="1800">
                            <a:solidFill>
                              <a:srgbClr val="000000"/>
                            </a:solidFill>
                            <a:effectLst/>
                            <a:latin typeface="Cambria Math" panose="02040503050406030204" pitchFamily="18" charset="0"/>
                            <a:ea typeface="Arial Unicode MS"/>
                          </a:rPr>
                          <m:t>a</m:t>
                        </m:r>
                      </m:sub>
                    </m:sSub>
                  </m:oMath>
                </a14:m>
                <a:r>
                  <a:rPr lang="en-US" sz="1800" dirty="0">
                    <a:solidFill>
                      <a:srgbClr val="000000"/>
                    </a:solidFill>
                    <a:effectLst/>
                    <a:latin typeface="Times New Roman" panose="02020603050405020304" pitchFamily="18" charset="0"/>
                    <a:ea typeface="Times New Roman" panose="02020603050405020304" pitchFamily="18" charset="0"/>
                  </a:rPr>
                  <a:t> value is given in the following </a:t>
                </a:r>
                <a:r>
                  <a:rPr lang="en-US" sz="1800" i="1" dirty="0">
                    <a:solidFill>
                      <a:srgbClr val="000000"/>
                    </a:solidFill>
                    <a:effectLst/>
                    <a:latin typeface="Times New Roman" panose="02020603050405020304" pitchFamily="18" charset="0"/>
                    <a:ea typeface="Times New Roman" panose="02020603050405020304" pitchFamily="18" charset="0"/>
                  </a:rPr>
                  <a:t>Table</a:t>
                </a:r>
              </a:p>
              <a:p>
                <a:pPr algn="just">
                  <a:lnSpc>
                    <a:spcPct val="107000"/>
                  </a:lnSpc>
                  <a:spcAft>
                    <a:spcPts val="800"/>
                  </a:spcAft>
                </a:pPr>
                <a:endParaRPr lang="en-IN" sz="2000" dirty="0">
                  <a:effectLst/>
                  <a:latin typeface="Times New Roman" panose="02020603050405020304" pitchFamily="18" charset="0"/>
                  <a:ea typeface="Arial Unicode MS"/>
                </a:endParaRPr>
              </a:p>
            </p:txBody>
          </p:sp>
        </mc:Choice>
        <mc:Fallback xmlns="">
          <p:sp>
            <p:nvSpPr>
              <p:cNvPr id="4" name="TextBox 3">
                <a:extLst>
                  <a:ext uri="{FF2B5EF4-FFF2-40B4-BE49-F238E27FC236}">
                    <a16:creationId xmlns:a16="http://schemas.microsoft.com/office/drawing/2014/main" xmlns="" xmlns:a14="http://schemas.microsoft.com/office/drawing/2010/main" id="{9AF38FE3-BFE5-9574-40BC-2469281C8553}"/>
                  </a:ext>
                </a:extLst>
              </p:cNvPr>
              <p:cNvSpPr txBox="1">
                <a:spLocks noRot="1" noChangeAspect="1" noMove="1" noResize="1" noEditPoints="1" noAdjustHandles="1" noChangeArrowheads="1" noChangeShapeType="1" noTextEdit="1"/>
              </p:cNvSpPr>
              <p:nvPr/>
            </p:nvSpPr>
            <p:spPr>
              <a:xfrm>
                <a:off x="609600" y="483797"/>
                <a:ext cx="7924800" cy="2640403"/>
              </a:xfrm>
              <a:prstGeom prst="rect">
                <a:avLst/>
              </a:prstGeom>
              <a:blipFill>
                <a:blip r:embed="rId2"/>
                <a:stretch>
                  <a:fillRect l="-615" t="-1152" r="-61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6F06B6C-6BE2-411B-A288-568EF0290808}"/>
                  </a:ext>
                </a:extLst>
              </p:cNvPr>
              <p:cNvGraphicFramePr>
                <a:graphicFrameLocks noGrp="1"/>
              </p:cNvGraphicFramePr>
              <p:nvPr>
                <p:extLst>
                  <p:ext uri="{D42A27DB-BD31-4B8C-83A1-F6EECF244321}">
                    <p14:modId xmlns:p14="http://schemas.microsoft.com/office/powerpoint/2010/main" val="3748724164"/>
                  </p:ext>
                </p:extLst>
              </p:nvPr>
            </p:nvGraphicFramePr>
            <p:xfrm>
              <a:off x="1447800" y="2819400"/>
              <a:ext cx="6553201" cy="3765677"/>
            </p:xfrm>
            <a:graphic>
              <a:graphicData uri="http://schemas.openxmlformats.org/drawingml/2006/table">
                <a:tbl>
                  <a:tblPr firstRow="1" firstCol="1" bandRow="1">
                    <a:tableStyleId>{5C22544A-7EE6-4342-B048-85BDC9FD1C3A}</a:tableStyleId>
                  </a:tblPr>
                  <a:tblGrid>
                    <a:gridCol w="948123">
                      <a:extLst>
                        <a:ext uri="{9D8B030D-6E8A-4147-A177-3AD203B41FA5}">
                          <a16:colId xmlns:a16="http://schemas.microsoft.com/office/drawing/2014/main" val="201431502"/>
                        </a:ext>
                      </a:extLst>
                    </a:gridCol>
                    <a:gridCol w="1673158">
                      <a:extLst>
                        <a:ext uri="{9D8B030D-6E8A-4147-A177-3AD203B41FA5}">
                          <a16:colId xmlns:a16="http://schemas.microsoft.com/office/drawing/2014/main" val="469428313"/>
                        </a:ext>
                      </a:extLst>
                    </a:gridCol>
                    <a:gridCol w="3931920">
                      <a:extLst>
                        <a:ext uri="{9D8B030D-6E8A-4147-A177-3AD203B41FA5}">
                          <a16:colId xmlns:a16="http://schemas.microsoft.com/office/drawing/2014/main" val="1302526187"/>
                        </a:ext>
                      </a:extLst>
                    </a:gridCol>
                  </a:tblGrid>
                  <a:tr h="242986">
                    <a:tc>
                      <a:txBody>
                        <a:bodyPr/>
                        <a:lstStyle/>
                        <a:p>
                          <a:pPr indent="228600">
                            <a:lnSpc>
                              <a:spcPct val="107000"/>
                            </a:lnSpc>
                            <a:spcAft>
                              <a:spcPts val="800"/>
                            </a:spcAft>
                          </a:pPr>
                          <a:r>
                            <a:rPr lang="en-US" sz="1800">
                              <a:effectLst/>
                            </a:rPr>
                            <a:t> </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a:t>
                          </a:r>
                          <a14:m>
                            <m:oMath xmlns:m="http://schemas.openxmlformats.org/officeDocument/2006/math">
                              <m:sSub>
                                <m:sSubPr>
                                  <m:ctrlPr>
                                    <a:rPr lang="en-IN" sz="1800" i="1">
                                      <a:effectLst/>
                                      <a:uFill>
                                        <a:solidFill>
                                          <a:srgbClr val="000000"/>
                                        </a:solidFill>
                                      </a:uFill>
                                      <a:latin typeface="Cambria Math" panose="02040503050406030204" pitchFamily="18" charset="0"/>
                                    </a:rPr>
                                  </m:ctrlPr>
                                </m:sSubPr>
                                <m:e>
                                  <m:r>
                                    <m:rPr>
                                      <m:sty m:val="p"/>
                                    </m:rPr>
                                    <a:rPr lang="en-US" sz="1800">
                                      <a:effectLst/>
                                      <a:latin typeface="Cambria Math" panose="02040503050406030204" pitchFamily="18" charset="0"/>
                                    </a:rPr>
                                    <m:t>K</m:t>
                                  </m:r>
                                </m:e>
                                <m:sub>
                                  <m:r>
                                    <m:rPr>
                                      <m:sty m:val="p"/>
                                    </m:rPr>
                                    <a:rPr lang="en-US" sz="1800">
                                      <a:effectLst/>
                                      <a:latin typeface="Cambria Math" panose="02040503050406030204" pitchFamily="18" charset="0"/>
                                    </a:rPr>
                                    <m:t>a</m:t>
                                  </m:r>
                                </m:sub>
                              </m:sSub>
                            </m:oMath>
                          </a14:m>
                          <a:r>
                            <a:rPr lang="en-US" sz="1800">
                              <a:effectLst/>
                            </a:rPr>
                            <a:t> = 8-5m</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Examples</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233590767"/>
                      </a:ext>
                    </a:extLst>
                  </a:tr>
                  <a:tr h="229009">
                    <a:tc>
                      <a:txBody>
                        <a:bodyPr/>
                        <a:lstStyle/>
                        <a:p>
                          <a:pPr>
                            <a:lnSpc>
                              <a:spcPct val="107000"/>
                            </a:lnSpc>
                            <a:spcAft>
                              <a:spcPts val="800"/>
                            </a:spcAft>
                          </a:pPr>
                          <a:r>
                            <a:rPr lang="en-US" sz="1800">
                              <a:effectLst/>
                            </a:rPr>
                            <a:t>m = 0</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 = </a:t>
                          </a:r>
                          <a:r>
                            <a:rPr lang="en-US" sz="1800">
                              <a:effectLst/>
                            </a:rPr>
                            <a:t>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HOCl (7.2)</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2829415880"/>
                      </a:ext>
                    </a:extLst>
                  </a:tr>
                  <a:tr h="1011068">
                    <a:tc>
                      <a:txBody>
                        <a:bodyPr/>
                        <a:lstStyle/>
                        <a:p>
                          <a:pPr>
                            <a:lnSpc>
                              <a:spcPct val="107000"/>
                            </a:lnSpc>
                            <a:spcAft>
                              <a:spcPts val="800"/>
                            </a:spcAft>
                          </a:pPr>
                          <a:r>
                            <a:rPr lang="en-US" sz="1800">
                              <a:effectLst/>
                            </a:rPr>
                            <a:t>m = 1</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8</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13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a:t>
                          </a:r>
                          <a:r>
                            <a:rPr lang="en-US" sz="1800" baseline="-25000">
                              <a:effectLst/>
                            </a:rPr>
                            <a:t>2</a:t>
                          </a:r>
                          <a:r>
                            <a:rPr lang="en-US" sz="1800">
                              <a:effectLst/>
                            </a:rPr>
                            <a:t>CO</a:t>
                          </a:r>
                          <a:r>
                            <a:rPr lang="en-US" sz="1800" baseline="-25000">
                              <a:effectLst/>
                            </a:rPr>
                            <a:t>3</a:t>
                          </a:r>
                          <a:r>
                            <a:rPr lang="en-US" sz="1800">
                              <a:effectLst/>
                            </a:rPr>
                            <a:t>(3.6); HClO</a:t>
                          </a:r>
                          <a:r>
                            <a:rPr lang="en-US" sz="1800" baseline="-25000">
                              <a:effectLst/>
                            </a:rPr>
                            <a:t>2</a:t>
                          </a:r>
                          <a:r>
                            <a:rPr lang="en-US" sz="1800">
                              <a:effectLst/>
                            </a:rPr>
                            <a:t>(2.0); H</a:t>
                          </a:r>
                          <a:r>
                            <a:rPr lang="en-US" sz="1800" baseline="-25000">
                              <a:effectLst/>
                            </a:rPr>
                            <a:t>3</a:t>
                          </a:r>
                          <a:r>
                            <a:rPr lang="en-US" sz="1800">
                              <a:effectLst/>
                            </a:rPr>
                            <a:t>PO</a:t>
                          </a:r>
                          <a:r>
                            <a:rPr lang="en-US" sz="1800" baseline="-25000">
                              <a:effectLst/>
                            </a:rPr>
                            <a:t>4</a:t>
                          </a:r>
                          <a:r>
                            <a:rPr lang="en-US" sz="1800">
                              <a:effectLst/>
                            </a:rPr>
                            <a:t>(2.1; 7.4; 12.7); H</a:t>
                          </a:r>
                          <a:r>
                            <a:rPr lang="en-US" sz="1800" baseline="-25000">
                              <a:effectLst/>
                            </a:rPr>
                            <a:t>3</a:t>
                          </a:r>
                          <a:r>
                            <a:rPr lang="en-US" sz="1800">
                              <a:effectLst/>
                            </a:rPr>
                            <a:t>PO</a:t>
                          </a:r>
                          <a:r>
                            <a:rPr lang="en-US" sz="1800" baseline="-25000">
                              <a:effectLst/>
                            </a:rPr>
                            <a:t>3</a:t>
                          </a:r>
                          <a:r>
                            <a:rPr lang="en-US" sz="1800">
                              <a:effectLst/>
                            </a:rPr>
                            <a:t> (1.8; 6.6); H</a:t>
                          </a:r>
                          <a:r>
                            <a:rPr lang="en-US" sz="1800" baseline="-25000">
                              <a:effectLst/>
                            </a:rPr>
                            <a:t>3</a:t>
                          </a:r>
                          <a:r>
                            <a:rPr lang="en-US" sz="1800">
                              <a:effectLst/>
                            </a:rPr>
                            <a:t>PO</a:t>
                          </a:r>
                          <a:r>
                            <a:rPr lang="en-US" sz="1800" baseline="-25000">
                              <a:effectLst/>
                            </a:rPr>
                            <a:t>2</a:t>
                          </a:r>
                          <a:r>
                            <a:rPr lang="en-US" sz="1800">
                              <a:effectLst/>
                            </a:rPr>
                            <a:t> (2.0)</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155599044"/>
                      </a:ext>
                    </a:extLst>
                  </a:tr>
                  <a:tr h="1011068">
                    <a:tc>
                      <a:txBody>
                        <a:bodyPr/>
                        <a:lstStyle/>
                        <a:p>
                          <a:pPr>
                            <a:lnSpc>
                              <a:spcPct val="107000"/>
                            </a:lnSpc>
                            <a:spcAft>
                              <a:spcPts val="800"/>
                            </a:spcAft>
                          </a:pPr>
                          <a:r>
                            <a:rPr lang="en-US" sz="1800">
                              <a:effectLst/>
                            </a:rPr>
                            <a:t>m = 2</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HNO</a:t>
                          </a:r>
                          <a:r>
                            <a:rPr lang="en-US" sz="1800" baseline="-25000" dirty="0">
                              <a:effectLst/>
                            </a:rPr>
                            <a:t>3</a:t>
                          </a:r>
                          <a:r>
                            <a:rPr lang="en-US" sz="1800" dirty="0">
                              <a:effectLst/>
                            </a:rPr>
                            <a:t> (-1.4); H</a:t>
                          </a:r>
                          <a:r>
                            <a:rPr lang="en-US" sz="1800" baseline="-25000" dirty="0">
                              <a:effectLst/>
                            </a:rPr>
                            <a:t>2</a:t>
                          </a:r>
                          <a:r>
                            <a:rPr lang="en-US" sz="1800" dirty="0">
                              <a:effectLst/>
                            </a:rPr>
                            <a:t>SO</a:t>
                          </a:r>
                          <a:r>
                            <a:rPr lang="en-US" sz="1800" baseline="-25000" dirty="0">
                              <a:effectLst/>
                            </a:rPr>
                            <a:t>4</a:t>
                          </a:r>
                          <a:r>
                            <a:rPr lang="en-US" sz="1800" dirty="0">
                              <a:effectLst/>
                            </a:rPr>
                            <a:t> (-2.0; 1.9); HClO</a:t>
                          </a:r>
                          <a:r>
                            <a:rPr lang="en-US" sz="1800" baseline="-25000" dirty="0">
                              <a:effectLst/>
                            </a:rPr>
                            <a:t>3</a:t>
                          </a:r>
                          <a:r>
                            <a:rPr lang="en-US" sz="1800" dirty="0">
                              <a:effectLst/>
                            </a:rPr>
                            <a:t>(-1.0)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364306311"/>
                      </a:ext>
                    </a:extLst>
                  </a:tr>
                  <a:tr h="1011068">
                    <a:tc>
                      <a:txBody>
                        <a:bodyPr/>
                        <a:lstStyle/>
                        <a:p>
                          <a:pPr>
                            <a:lnSpc>
                              <a:spcPct val="107000"/>
                            </a:lnSpc>
                            <a:spcAft>
                              <a:spcPts val="800"/>
                            </a:spcAft>
                          </a:pPr>
                          <a:r>
                            <a:rPr lang="en-US" sz="1800">
                              <a:effectLst/>
                            </a:rPr>
                            <a:t>m = 3</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-7</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HClO</a:t>
                          </a:r>
                          <a:r>
                            <a:rPr lang="en-US" sz="1800" baseline="-25000" dirty="0">
                              <a:effectLst/>
                            </a:rPr>
                            <a:t>4</a:t>
                          </a:r>
                          <a:r>
                            <a:rPr lang="en-US" sz="1800" dirty="0">
                              <a:effectLst/>
                            </a:rPr>
                            <a:t> (-10)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val="1580266846"/>
                      </a:ext>
                    </a:extLst>
                  </a:tr>
                </a:tbl>
              </a:graphicData>
            </a:graphic>
          </p:graphicFrame>
        </mc:Choice>
        <mc:Fallback xmlns="">
          <p:graphicFrame>
            <p:nvGraphicFramePr>
              <p:cNvPr id="5" name="Table 4">
                <a:extLst>
                  <a:ext uri="{FF2B5EF4-FFF2-40B4-BE49-F238E27FC236}">
                    <a16:creationId xmlns:a16="http://schemas.microsoft.com/office/drawing/2014/main" xmlns="" xmlns:a14="http://schemas.microsoft.com/office/drawing/2010/main" id="{86F06B6C-6BE2-411B-A288-568EF0290808}"/>
                  </a:ext>
                </a:extLst>
              </p:cNvPr>
              <p:cNvGraphicFramePr>
                <a:graphicFrameLocks noGrp="1"/>
              </p:cNvGraphicFramePr>
              <p:nvPr>
                <p:extLst>
                  <p:ext uri="{D42A27DB-BD31-4B8C-83A1-F6EECF244321}">
                    <p14:modId xmlns:p14="http://schemas.microsoft.com/office/powerpoint/2010/main" xmlns="" xmlns:a14="http://schemas.microsoft.com/office/drawing/2010/main" val="3748724164"/>
                  </p:ext>
                </p:extLst>
              </p:nvPr>
            </p:nvGraphicFramePr>
            <p:xfrm>
              <a:off x="1447800" y="2819400"/>
              <a:ext cx="6553201" cy="3838067"/>
            </p:xfrm>
            <a:graphic>
              <a:graphicData uri="http://schemas.openxmlformats.org/drawingml/2006/table">
                <a:tbl>
                  <a:tblPr firstRow="1" firstCol="1" bandRow="1">
                    <a:tableStyleId>{5C22544A-7EE6-4342-B048-85BDC9FD1C3A}</a:tableStyleId>
                  </a:tblPr>
                  <a:tblGrid>
                    <a:gridCol w="948123">
                      <a:extLst>
                        <a:ext uri="{9D8B030D-6E8A-4147-A177-3AD203B41FA5}">
                          <a16:colId xmlns:a16="http://schemas.microsoft.com/office/drawing/2014/main" xmlns="" xmlns:a14="http://schemas.microsoft.com/office/drawing/2010/main" val="201431502"/>
                        </a:ext>
                      </a:extLst>
                    </a:gridCol>
                    <a:gridCol w="1673158">
                      <a:extLst>
                        <a:ext uri="{9D8B030D-6E8A-4147-A177-3AD203B41FA5}">
                          <a16:colId xmlns:a16="http://schemas.microsoft.com/office/drawing/2014/main" xmlns="" xmlns:a14="http://schemas.microsoft.com/office/drawing/2010/main" val="469428313"/>
                        </a:ext>
                      </a:extLst>
                    </a:gridCol>
                    <a:gridCol w="3931920">
                      <a:extLst>
                        <a:ext uri="{9D8B030D-6E8A-4147-A177-3AD203B41FA5}">
                          <a16:colId xmlns:a16="http://schemas.microsoft.com/office/drawing/2014/main" xmlns="" xmlns:a14="http://schemas.microsoft.com/office/drawing/2010/main" val="1302526187"/>
                        </a:ext>
                      </a:extLst>
                    </a:gridCol>
                  </a:tblGrid>
                  <a:tr h="279019">
                    <a:tc>
                      <a:txBody>
                        <a:bodyPr/>
                        <a:lstStyle/>
                        <a:p>
                          <a:pPr indent="228600">
                            <a:lnSpc>
                              <a:spcPct val="107000"/>
                            </a:lnSpc>
                            <a:spcAft>
                              <a:spcPts val="800"/>
                            </a:spcAft>
                          </a:pPr>
                          <a:r>
                            <a:rPr lang="en-US" sz="1800">
                              <a:effectLst/>
                            </a:rPr>
                            <a:t> </a:t>
                          </a:r>
                          <a:endParaRPr lang="en-IN" sz="1800">
                            <a:effectLst/>
                            <a:latin typeface="Times New Roman" panose="02020603050405020304" pitchFamily="18" charset="0"/>
                            <a:ea typeface="Arial Unicode MS"/>
                          </a:endParaRPr>
                        </a:p>
                      </a:txBody>
                      <a:tcPr marL="68580" marR="68580" marT="0" marB="0"/>
                    </a:tc>
                    <a:tc>
                      <a:txBody>
                        <a:bodyPr/>
                        <a:lstStyle/>
                        <a:p>
                          <a:endParaRPr lang="en-US"/>
                        </a:p>
                      </a:txBody>
                      <a:tcPr marL="68580" marR="68580" marT="0" marB="0">
                        <a:blipFill>
                          <a:blip r:embed="rId3"/>
                          <a:stretch>
                            <a:fillRect l="-57299" t="-23913" r="-237226" b="-1295652"/>
                          </a:stretch>
                        </a:blipFill>
                      </a:tcPr>
                    </a:tc>
                    <a:tc>
                      <a:txBody>
                        <a:bodyPr/>
                        <a:lstStyle/>
                        <a:p>
                          <a:pPr algn="just">
                            <a:lnSpc>
                              <a:spcPct val="107000"/>
                            </a:lnSpc>
                            <a:spcAft>
                              <a:spcPts val="800"/>
                            </a:spcAft>
                          </a:pPr>
                          <a:r>
                            <a:rPr lang="en-US" sz="1800">
                              <a:effectLst/>
                            </a:rPr>
                            <a:t>Examples</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1233590767"/>
                      </a:ext>
                    </a:extLst>
                  </a:tr>
                  <a:tr h="279019">
                    <a:tc>
                      <a:txBody>
                        <a:bodyPr/>
                        <a:lstStyle/>
                        <a:p>
                          <a:pPr>
                            <a:lnSpc>
                              <a:spcPct val="107000"/>
                            </a:lnSpc>
                            <a:spcAft>
                              <a:spcPts val="800"/>
                            </a:spcAft>
                          </a:pPr>
                          <a:r>
                            <a:rPr lang="en-US" sz="1800">
                              <a:effectLst/>
                            </a:rPr>
                            <a:t>m = 0</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 = </a:t>
                          </a:r>
                          <a:r>
                            <a:rPr lang="en-US" sz="1800">
                              <a:effectLst/>
                            </a:rPr>
                            <a:t>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HOCl (7.2)</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2829415880"/>
                      </a:ext>
                    </a:extLst>
                  </a:tr>
                  <a:tr h="1069213">
                    <a:tc>
                      <a:txBody>
                        <a:bodyPr/>
                        <a:lstStyle/>
                        <a:p>
                          <a:pPr>
                            <a:lnSpc>
                              <a:spcPct val="107000"/>
                            </a:lnSpc>
                            <a:spcAft>
                              <a:spcPts val="800"/>
                            </a:spcAft>
                          </a:pPr>
                          <a:r>
                            <a:rPr lang="en-US" sz="1800">
                              <a:effectLst/>
                            </a:rPr>
                            <a:t>m = 1</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8</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13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a:effectLst/>
                            </a:rPr>
                            <a:t>H</a:t>
                          </a:r>
                          <a:r>
                            <a:rPr lang="en-US" sz="1800" baseline="-25000">
                              <a:effectLst/>
                            </a:rPr>
                            <a:t>2</a:t>
                          </a:r>
                          <a:r>
                            <a:rPr lang="en-US" sz="1800">
                              <a:effectLst/>
                            </a:rPr>
                            <a:t>CO</a:t>
                          </a:r>
                          <a:r>
                            <a:rPr lang="en-US" sz="1800" baseline="-25000">
                              <a:effectLst/>
                            </a:rPr>
                            <a:t>3</a:t>
                          </a:r>
                          <a:r>
                            <a:rPr lang="en-US" sz="1800">
                              <a:effectLst/>
                            </a:rPr>
                            <a:t>(3.6); HClO</a:t>
                          </a:r>
                          <a:r>
                            <a:rPr lang="en-US" sz="1800" baseline="-25000">
                              <a:effectLst/>
                            </a:rPr>
                            <a:t>2</a:t>
                          </a:r>
                          <a:r>
                            <a:rPr lang="en-US" sz="1800">
                              <a:effectLst/>
                            </a:rPr>
                            <a:t>(2.0); H</a:t>
                          </a:r>
                          <a:r>
                            <a:rPr lang="en-US" sz="1800" baseline="-25000">
                              <a:effectLst/>
                            </a:rPr>
                            <a:t>3</a:t>
                          </a:r>
                          <a:r>
                            <a:rPr lang="en-US" sz="1800">
                              <a:effectLst/>
                            </a:rPr>
                            <a:t>PO</a:t>
                          </a:r>
                          <a:r>
                            <a:rPr lang="en-US" sz="1800" baseline="-25000">
                              <a:effectLst/>
                            </a:rPr>
                            <a:t>4</a:t>
                          </a:r>
                          <a:r>
                            <a:rPr lang="en-US" sz="1800">
                              <a:effectLst/>
                            </a:rPr>
                            <a:t>(2.1; 7.4; 12.7); H</a:t>
                          </a:r>
                          <a:r>
                            <a:rPr lang="en-US" sz="1800" baseline="-25000">
                              <a:effectLst/>
                            </a:rPr>
                            <a:t>3</a:t>
                          </a:r>
                          <a:r>
                            <a:rPr lang="en-US" sz="1800">
                              <a:effectLst/>
                            </a:rPr>
                            <a:t>PO</a:t>
                          </a:r>
                          <a:r>
                            <a:rPr lang="en-US" sz="1800" baseline="-25000">
                              <a:effectLst/>
                            </a:rPr>
                            <a:t>3</a:t>
                          </a:r>
                          <a:r>
                            <a:rPr lang="en-US" sz="1800">
                              <a:effectLst/>
                            </a:rPr>
                            <a:t> (1.8; 6.6); H</a:t>
                          </a:r>
                          <a:r>
                            <a:rPr lang="en-US" sz="1800" baseline="-25000">
                              <a:effectLst/>
                            </a:rPr>
                            <a:t>3</a:t>
                          </a:r>
                          <a:r>
                            <a:rPr lang="en-US" sz="1800">
                              <a:effectLst/>
                            </a:rPr>
                            <a:t>PO</a:t>
                          </a:r>
                          <a:r>
                            <a:rPr lang="en-US" sz="1800" baseline="-25000">
                              <a:effectLst/>
                            </a:rPr>
                            <a:t>2</a:t>
                          </a:r>
                          <a:r>
                            <a:rPr lang="en-US" sz="1800">
                              <a:effectLst/>
                            </a:rPr>
                            <a:t> (2.0)</a:t>
                          </a:r>
                          <a:endParaRPr lang="en-IN" sz="180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3155599044"/>
                      </a:ext>
                    </a:extLst>
                  </a:tr>
                  <a:tr h="1069213">
                    <a:tc>
                      <a:txBody>
                        <a:bodyPr/>
                        <a:lstStyle/>
                        <a:p>
                          <a:pPr>
                            <a:lnSpc>
                              <a:spcPct val="107000"/>
                            </a:lnSpc>
                            <a:spcAft>
                              <a:spcPts val="800"/>
                            </a:spcAft>
                          </a:pPr>
                          <a:r>
                            <a:rPr lang="en-US" sz="1800">
                              <a:effectLst/>
                            </a:rPr>
                            <a:t>m = 2</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3</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8</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HNO</a:t>
                          </a:r>
                          <a:r>
                            <a:rPr lang="en-US" sz="1800" baseline="-25000" dirty="0">
                              <a:effectLst/>
                            </a:rPr>
                            <a:t>3</a:t>
                          </a:r>
                          <a:r>
                            <a:rPr lang="en-US" sz="1800" dirty="0">
                              <a:effectLst/>
                            </a:rPr>
                            <a:t> (-1.4); H</a:t>
                          </a:r>
                          <a:r>
                            <a:rPr lang="en-US" sz="1800" baseline="-25000" dirty="0">
                              <a:effectLst/>
                            </a:rPr>
                            <a:t>2</a:t>
                          </a:r>
                          <a:r>
                            <a:rPr lang="en-US" sz="1800" dirty="0">
                              <a:effectLst/>
                            </a:rPr>
                            <a:t>SO</a:t>
                          </a:r>
                          <a:r>
                            <a:rPr lang="en-US" sz="1800" baseline="-25000" dirty="0">
                              <a:effectLst/>
                            </a:rPr>
                            <a:t>4</a:t>
                          </a:r>
                          <a:r>
                            <a:rPr lang="en-US" sz="1800" dirty="0">
                              <a:effectLst/>
                            </a:rPr>
                            <a:t> (-2.0; 1.9); HClO</a:t>
                          </a:r>
                          <a:r>
                            <a:rPr lang="en-US" sz="1800" baseline="-25000" dirty="0">
                              <a:effectLst/>
                            </a:rPr>
                            <a:t>3</a:t>
                          </a:r>
                          <a:r>
                            <a:rPr lang="en-US" sz="1800" dirty="0">
                              <a:effectLst/>
                            </a:rPr>
                            <a:t>(-1.0)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364306311"/>
                      </a:ext>
                    </a:extLst>
                  </a:tr>
                  <a:tr h="1069213">
                    <a:tc>
                      <a:txBody>
                        <a:bodyPr/>
                        <a:lstStyle/>
                        <a:p>
                          <a:pPr>
                            <a:lnSpc>
                              <a:spcPct val="107000"/>
                            </a:lnSpc>
                            <a:spcAft>
                              <a:spcPts val="800"/>
                            </a:spcAft>
                          </a:pPr>
                          <a:r>
                            <a:rPr lang="en-US" sz="1800">
                              <a:effectLst/>
                            </a:rPr>
                            <a:t>m = 3</a:t>
                          </a:r>
                          <a:endParaRPr lang="en-IN" sz="1800">
                            <a:effectLst/>
                            <a:latin typeface="Times New Roman" panose="02020603050405020304" pitchFamily="18" charset="0"/>
                            <a:ea typeface="Arial Unicode MS"/>
                          </a:endParaRPr>
                        </a:p>
                      </a:txBody>
                      <a:tcPr marL="68580" marR="68580" marT="0" marB="0"/>
                    </a:tc>
                    <a:tc>
                      <a:txBody>
                        <a:bodyPr/>
                        <a:lstStyle/>
                        <a:p>
                          <a:pPr>
                            <a:lnSpc>
                              <a:spcPct val="107000"/>
                            </a:lnSpc>
                            <a:spcAft>
                              <a:spcPts val="800"/>
                            </a:spcAft>
                          </a:pPr>
                          <a:r>
                            <a:rPr lang="en-US" sz="1800">
                              <a:effectLst/>
                            </a:rPr>
                            <a:t>pK</a:t>
                          </a:r>
                          <a:r>
                            <a:rPr lang="en-US" sz="1800" baseline="-25000">
                              <a:effectLst/>
                            </a:rPr>
                            <a:t>1</a:t>
                          </a:r>
                          <a:r>
                            <a:rPr lang="en-US" sz="1800">
                              <a:effectLst/>
                            </a:rPr>
                            <a:t> = -7</a:t>
                          </a:r>
                          <a:endParaRPr lang="en-IN" sz="1800">
                            <a:effectLst/>
                          </a:endParaRPr>
                        </a:p>
                        <a:p>
                          <a:pPr>
                            <a:lnSpc>
                              <a:spcPct val="107000"/>
                            </a:lnSpc>
                            <a:spcAft>
                              <a:spcPts val="800"/>
                            </a:spcAft>
                          </a:pPr>
                          <a:r>
                            <a:rPr lang="en-US" sz="1800">
                              <a:effectLst/>
                            </a:rPr>
                            <a:t>pK</a:t>
                          </a:r>
                          <a:r>
                            <a:rPr lang="en-US" sz="1800" baseline="-25000">
                              <a:effectLst/>
                            </a:rPr>
                            <a:t>2</a:t>
                          </a:r>
                          <a:r>
                            <a:rPr lang="en-US" sz="1800">
                              <a:effectLst/>
                            </a:rPr>
                            <a:t> = -2</a:t>
                          </a:r>
                          <a:endParaRPr lang="en-IN" sz="1800">
                            <a:effectLst/>
                          </a:endParaRPr>
                        </a:p>
                        <a:p>
                          <a:pPr>
                            <a:lnSpc>
                              <a:spcPct val="107000"/>
                            </a:lnSpc>
                            <a:spcAft>
                              <a:spcPts val="800"/>
                            </a:spcAft>
                          </a:pPr>
                          <a:r>
                            <a:rPr lang="en-US" sz="1800">
                              <a:effectLst/>
                            </a:rPr>
                            <a:t>pK</a:t>
                          </a:r>
                          <a:r>
                            <a:rPr lang="en-US" sz="1800" baseline="-25000">
                              <a:effectLst/>
                            </a:rPr>
                            <a:t>3</a:t>
                          </a:r>
                          <a:r>
                            <a:rPr lang="en-US" sz="1800">
                              <a:effectLst/>
                            </a:rPr>
                            <a:t> = 3</a:t>
                          </a:r>
                          <a:endParaRPr lang="en-IN" sz="1800">
                            <a:effectLst/>
                            <a:latin typeface="Times New Roman" panose="02020603050405020304" pitchFamily="18" charset="0"/>
                            <a:ea typeface="Arial Unicode MS"/>
                          </a:endParaRPr>
                        </a:p>
                      </a:txBody>
                      <a:tcPr marL="68580" marR="68580" marT="0" marB="0"/>
                    </a:tc>
                    <a:tc>
                      <a:txBody>
                        <a:bodyPr/>
                        <a:lstStyle/>
                        <a:p>
                          <a:pPr algn="just">
                            <a:lnSpc>
                              <a:spcPct val="107000"/>
                            </a:lnSpc>
                            <a:spcAft>
                              <a:spcPts val="800"/>
                            </a:spcAft>
                          </a:pPr>
                          <a:r>
                            <a:rPr lang="en-US" sz="1800" dirty="0">
                              <a:effectLst/>
                            </a:rPr>
                            <a:t>HClO</a:t>
                          </a:r>
                          <a:r>
                            <a:rPr lang="en-US" sz="1800" baseline="-25000" dirty="0">
                              <a:effectLst/>
                            </a:rPr>
                            <a:t>4</a:t>
                          </a:r>
                          <a:r>
                            <a:rPr lang="en-US" sz="1800" dirty="0">
                              <a:effectLst/>
                            </a:rPr>
                            <a:t> (-10)</a:t>
                          </a:r>
                          <a:endParaRPr lang="en-IN" sz="1800" dirty="0">
                            <a:effectLst/>
                            <a:latin typeface="Times New Roman" panose="02020603050405020304" pitchFamily="18" charset="0"/>
                            <a:ea typeface="Arial Unicode MS"/>
                          </a:endParaRPr>
                        </a:p>
                      </a:txBody>
                      <a:tcPr marL="68580" marR="68580" marT="0" marB="0"/>
                    </a:tc>
                    <a:extLst>
                      <a:ext uri="{0D108BD9-81ED-4DB2-BD59-A6C34878D82A}">
                        <a16:rowId xmlns:a16="http://schemas.microsoft.com/office/drawing/2014/main" xmlns="" xmlns:a14="http://schemas.microsoft.com/office/drawing/2010/main" val="1580266846"/>
                      </a:ext>
                    </a:extLst>
                  </a:tr>
                </a:tbl>
              </a:graphicData>
            </a:graphic>
          </p:graphicFrame>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256383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566991"/>
              </a:xfrm>
              <a:prstGeom prst="rect">
                <a:avLst/>
              </a:prstGeom>
              <a:noFill/>
            </p:spPr>
            <p:txBody>
              <a:bodyPr wrap="square">
                <a:spAutoFit/>
              </a:bodyPr>
              <a:lstStyle/>
              <a:p>
                <a:pPr algn="ctr">
                  <a:lnSpc>
                    <a:spcPct val="107000"/>
                  </a:lnSpc>
                  <a:spcAft>
                    <a:spcPts val="800"/>
                  </a:spcAft>
                </a:pPr>
                <a:r>
                  <a:rPr lang="en-US" sz="2800" b="1" dirty="0">
                    <a:solidFill>
                      <a:srgbClr val="C00000"/>
                    </a:solidFill>
                    <a:effectLst/>
                    <a:latin typeface="Arial Rounded MT Bold" panose="020F0704030504030204" pitchFamily="34" charset="0"/>
                    <a:ea typeface="Arial Unicode MS"/>
                  </a:rPr>
                  <a:t>GAS PHASE ACIDITY</a:t>
                </a:r>
              </a:p>
              <a:p>
                <a:pPr algn="ctr">
                  <a:lnSpc>
                    <a:spcPct val="107000"/>
                  </a:lnSpc>
                  <a:spcAft>
                    <a:spcPts val="800"/>
                  </a:spcAft>
                </a:pPr>
                <a:endParaRPr lang="en-US" sz="800" b="1" dirty="0">
                  <a:solidFill>
                    <a:srgbClr val="C00000"/>
                  </a:solidFill>
                  <a:effectLst/>
                  <a:latin typeface="Arial Rounded MT Bold" panose="020F0704030504030204" pitchFamily="34" charset="0"/>
                  <a:ea typeface="Arial Unicode MS"/>
                </a:endParaRPr>
              </a:p>
              <a:p>
                <a:pPr algn="just">
                  <a:lnSpc>
                    <a:spcPct val="107000"/>
                  </a:lnSpc>
                  <a:spcAft>
                    <a:spcPts val="800"/>
                  </a:spcAft>
                </a:pP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Gas phase acidity </a:t>
                </a:r>
                <a:r>
                  <a:rPr lang="en-IN" sz="2000" dirty="0">
                    <a:solidFill>
                      <a:srgbClr val="000000"/>
                    </a:solidFill>
                    <a:uFill>
                      <a:solidFill>
                        <a:srgbClr val="000000"/>
                      </a:solidFill>
                    </a:uFill>
                    <a:latin typeface="Cambria" panose="02040503050406030204" pitchFamily="18" charset="0"/>
                    <a:ea typeface="Times New Roman" panose="02020603050405020304" pitchFamily="18" charset="0"/>
                    <a:cs typeface="Arial Unicode MS"/>
                  </a:rPr>
                  <a:t>is</a:t>
                </a: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 the tendency of a compound to donate a proton (H</a:t>
                </a:r>
                <a:r>
                  <a:rPr lang="en-IN" sz="2000" baseline="30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a:t>
                </a: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 in the gas phase. It is usually measured by determining the gas phase ionization energy (IE) of a compound, which is the energy required to remove an electron from the molecule, resulting in the formation of a positively charged ion (cation). </a:t>
                </a:r>
                <a:r>
                  <a:rPr lang="en-IN" sz="2000" b="1"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A lower ionization energy indicates a higher gas phase acidity</a:t>
                </a:r>
                <a:r>
                  <a:rPr lang="en-IN" sz="20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rPr>
                  <a:t>, as it suggests that the compound is more willing to lose a proton. To represent gas phase acidity of HA</a:t>
                </a:r>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4000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HA</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(g)</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14:m>
                  <m:oMath xmlns:m="http://schemas.openxmlformats.org/officeDocument/2006/math">
                    <m:r>
                      <a:rPr lang="en-US" sz="2000">
                        <a:solidFill>
                          <a:srgbClr val="000000"/>
                        </a:solidFill>
                        <a:effectLst/>
                        <a:highlight>
                          <a:srgbClr val="FFFFFF"/>
                        </a:highlight>
                        <a:uFill>
                          <a:solidFill>
                            <a:srgbClr val="000000"/>
                          </a:solidFill>
                        </a:uFill>
                        <a:latin typeface="Cambria Math" panose="02040503050406030204" pitchFamily="18" charset="0"/>
                        <a:ea typeface="Arial Unicode MS"/>
                        <a:cs typeface="Times New Roman" panose="02020603050405020304" pitchFamily="18" charset="0"/>
                      </a:rPr>
                      <m:t>⇌</m:t>
                    </m:r>
                  </m:oMath>
                </a14:m>
                <a:r>
                  <a:rPr lang="en-US"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14:m>
                  <m:oMath xmlns:m="http://schemas.openxmlformats.org/officeDocument/2006/math">
                    <m:sSubSup>
                      <m:sSub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H</m:t>
                        </m:r>
                      </m:e>
                      <m:sub>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g</m:t>
                        </m:r>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b>
                      <m:sup>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 </a:t>
                </a:r>
                <a14:m>
                  <m:oMath xmlns:m="http://schemas.openxmlformats.org/officeDocument/2006/math">
                    <m:sSubSup>
                      <m:sSub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b>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g</m:t>
                        </m:r>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b>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bSup>
                  </m:oMath>
                </a14:m>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571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If </a:t>
                </a:r>
                <a14:m>
                  <m:oMath xmlns:m="http://schemas.openxmlformats.org/officeDocument/2006/math">
                    <m:sSup>
                      <m:s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is the conjugate base of HA, then the higher proton affinity of </a:t>
                </a:r>
                <a14:m>
                  <m:oMath xmlns:m="http://schemas.openxmlformats.org/officeDocument/2006/math">
                    <m:sSup>
                      <m:s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indicates the weaker gas phase acidity of HA. From the Born-Haber cycle gas phase acidity can be determined, which will depend on (</a:t>
                </a:r>
                <a:r>
                  <a:rPr lang="en-IN" sz="20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i</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bond dissociation energy of HA, (ii) ionisation energy of H, and (iii) electron affinity of </a:t>
                </a:r>
                <a14:m>
                  <m:oMath xmlns:m="http://schemas.openxmlformats.org/officeDocument/2006/math">
                    <m:sSup>
                      <m:s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Higher stability of </a:t>
                </a:r>
                <a14:m>
                  <m:oMath xmlns:m="http://schemas.openxmlformats.org/officeDocument/2006/math">
                    <m:sSubSup>
                      <m:sSubSupPr>
                        <m:ctrlP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ctrlPr>
                      </m:sSubSupPr>
                      <m:e>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A</m:t>
                        </m:r>
                      </m:e>
                      <m:sub>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g</m:t>
                        </m:r>
                        <m:r>
                          <a:rPr lang="en-IN" sz="2000">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b>
                      <m:sup>
                        <m:r>
                          <a:rPr lang="en-IN" sz="2000" i="1">
                            <a:solidFill>
                              <a:srgbClr val="000000"/>
                            </a:solidFill>
                            <a:effectLst/>
                            <a:uFill>
                              <a:solidFill>
                                <a:srgbClr val="000000"/>
                              </a:solidFill>
                            </a:uFill>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will enhance the gas phase acidity of HA.</a:t>
                </a:r>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571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Gas phase acidity of HF &gt; 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O &gt; NH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&gt; CH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4</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HI &gt; HBr &gt; HCl &gt; HF (same sequence in aqueous phase)</a:t>
                </a:r>
                <a:endParaRPr lang="en-IN" sz="2000" dirty="0">
                  <a:solidFill>
                    <a:srgbClr val="000000"/>
                  </a:solidFill>
                  <a:effectLst/>
                  <a:uFill>
                    <a:solidFill>
                      <a:srgbClr val="000000"/>
                    </a:solidFill>
                  </a:uFill>
                  <a:latin typeface="Cambria" panose="02040503050406030204" pitchFamily="18" charset="0"/>
                  <a:ea typeface="Arial Unicode MS"/>
                  <a:cs typeface="Arial Unicode MS"/>
                </a:endParaRPr>
              </a:p>
              <a:p>
                <a:pPr marL="57150" indent="228600" algn="just"/>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But gas phase acidity of 3</a:t>
                </a:r>
                <a:r>
                  <a:rPr lang="en-IN" sz="2000"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R-OH &gt; 2</a:t>
                </a:r>
                <a:r>
                  <a:rPr lang="en-IN" sz="2000"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R-OH &gt; 1</a:t>
                </a:r>
                <a:r>
                  <a:rPr lang="en-IN" sz="2000" baseline="30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R-OH &gt; H</a:t>
                </a:r>
                <a:r>
                  <a:rPr lang="en-IN" sz="20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a:t>
                </a:r>
                <a:r>
                  <a:rPr lang="en-IN" sz="2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O; which is the reverse order of acidity in aqueous phase.</a:t>
                </a:r>
                <a:endParaRPr lang="en-IN" sz="2000" dirty="0">
                  <a:solidFill>
                    <a:srgbClr val="C00000"/>
                  </a:solidFill>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0"/>
                <a:ext cx="8458200" cy="6566991"/>
              </a:xfrm>
              <a:prstGeom prst="rect">
                <a:avLst/>
              </a:prstGeom>
              <a:blipFill>
                <a:blip r:embed="rId2"/>
                <a:stretch>
                  <a:fillRect l="-720" t="-1021" r="-720"/>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46666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539098"/>
              </a:xfrm>
              <a:prstGeom prst="rect">
                <a:avLst/>
              </a:prstGeom>
              <a:noFill/>
            </p:spPr>
            <p:txBody>
              <a:bodyPr wrap="square">
                <a:spAutoFit/>
              </a:bodyPr>
              <a:lstStyle/>
              <a:p>
                <a:pPr algn="ctr">
                  <a:lnSpc>
                    <a:spcPct val="107000"/>
                  </a:lnSpc>
                  <a:spcAft>
                    <a:spcPts val="800"/>
                  </a:spcAft>
                </a:pPr>
                <a:r>
                  <a:rPr lang="en-US" sz="2800" b="1" dirty="0">
                    <a:solidFill>
                      <a:srgbClr val="C00000"/>
                    </a:solidFill>
                    <a:effectLst/>
                    <a:latin typeface="Arial Rounded MT Bold" panose="020F0704030504030204" pitchFamily="34" charset="0"/>
                    <a:ea typeface="Arial Unicode MS"/>
                  </a:rPr>
                  <a:t>PROTON AFFINITY</a:t>
                </a:r>
              </a:p>
              <a:p>
                <a:pPr algn="ctr">
                  <a:lnSpc>
                    <a:spcPct val="107000"/>
                  </a:lnSpc>
                  <a:spcAft>
                    <a:spcPts val="800"/>
                  </a:spcAft>
                </a:pPr>
                <a:endParaRPr lang="en-US" sz="1200" b="1" dirty="0">
                  <a:solidFill>
                    <a:srgbClr val="C00000"/>
                  </a:solidFill>
                  <a:latin typeface="Arial Rounded MT Bold" panose="020F0704030504030204" pitchFamily="34" charset="0"/>
                  <a:ea typeface="Arial Unicode MS"/>
                </a:endParaRPr>
              </a:p>
              <a:p>
                <a:pPr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Proton affinity is the ability of a compound or molecule to accept a proton (H</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 in the gas phase. It is typically measured by determining the gas phase enthalpy change (ΔH) associated with the addition of a proton to a neutral molecule, forming a positively charged ion. Higher proton affinity values indicate a greater tendency of a compound to accept a proton. </a:t>
                </a:r>
                <a:endParaRPr lang="en-IN" sz="2200" dirty="0">
                  <a:effectLst/>
                  <a:latin typeface="Times New Roman" panose="02020603050405020304" pitchFamily="18" charset="0"/>
                  <a:ea typeface="Arial Unicode MS"/>
                </a:endParaRPr>
              </a:p>
              <a:p>
                <a:pPr algn="just">
                  <a:lnSpc>
                    <a:spcPct val="107000"/>
                  </a:lnSpc>
                  <a:spcAft>
                    <a:spcPts val="800"/>
                  </a:spcAft>
                </a:pPr>
                <a:r>
                  <a:rPr lang="en-US" sz="2200" dirty="0">
                    <a:solidFill>
                      <a:srgbClr val="000000"/>
                    </a:solidFill>
                    <a:effectLst/>
                    <a:highlight>
                      <a:srgbClr val="FFFFFF"/>
                    </a:highlight>
                    <a:latin typeface="Times New Roman" panose="02020603050405020304" pitchFamily="18" charset="0"/>
                    <a:ea typeface="Times New Roman" panose="02020603050405020304" pitchFamily="18" charset="0"/>
                  </a:rPr>
                  <a:t>B</a:t>
                </a:r>
                <a:r>
                  <a:rPr lang="en-US"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(g)</a:t>
                </a:r>
                <a:r>
                  <a:rPr lang="en-US" sz="22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H</m:t>
                        </m:r>
                      </m:e>
                      <m:sub>
                        <m:r>
                          <a:rPr lang="en-IN" sz="2200">
                            <a:solidFill>
                              <a:srgbClr val="000000"/>
                            </a:solidFill>
                            <a:effectLst/>
                            <a:latin typeface="Cambria Math" panose="02040503050406030204" pitchFamily="18" charset="0"/>
                            <a:ea typeface="Times New Roman" panose="02020603050405020304" pitchFamily="18" charset="0"/>
                          </a:rPr>
                          <m:t>(</m:t>
                        </m:r>
                        <m:r>
                          <m:rPr>
                            <m:sty m:val="p"/>
                          </m:rPr>
                          <a:rPr lang="en-IN" sz="2200">
                            <a:solidFill>
                              <a:srgbClr val="000000"/>
                            </a:solidFill>
                            <a:effectLst/>
                            <a:latin typeface="Cambria Math" panose="02040503050406030204" pitchFamily="18" charset="0"/>
                            <a:ea typeface="Times New Roman" panose="02020603050405020304" pitchFamily="18" charset="0"/>
                          </a:rPr>
                          <m:t>g</m:t>
                        </m:r>
                        <m:r>
                          <a:rPr lang="en-IN" sz="2200">
                            <a:solidFill>
                              <a:srgbClr val="000000"/>
                            </a:solidFill>
                            <a:effectLst/>
                            <a:latin typeface="Cambria Math" panose="02040503050406030204" pitchFamily="18" charset="0"/>
                            <a:ea typeface="Times New Roman" panose="02020603050405020304" pitchFamily="18" charset="0"/>
                          </a:rPr>
                          <m:t>)</m:t>
                        </m:r>
                      </m:sub>
                      <m:sup>
                        <m:r>
                          <a:rPr lang="en-IN" sz="2200">
                            <a:solidFill>
                              <a:srgbClr val="000000"/>
                            </a:solidFill>
                            <a:effectLst/>
                            <a:latin typeface="Cambria Math" panose="02040503050406030204" pitchFamily="18" charset="0"/>
                            <a:ea typeface="Times New Roman" panose="02020603050405020304" pitchFamily="18" charset="0"/>
                          </a:rPr>
                          <m:t>+</m:t>
                        </m:r>
                      </m:sup>
                    </m:sSubSup>
                  </m:oMath>
                </a14:m>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US" sz="22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BH</m:t>
                        </m:r>
                      </m:e>
                      <m:sub>
                        <m:r>
                          <a:rPr lang="en-IN" sz="2200">
                            <a:solidFill>
                              <a:srgbClr val="000000"/>
                            </a:solidFill>
                            <a:effectLst/>
                            <a:latin typeface="Cambria Math" panose="02040503050406030204" pitchFamily="18" charset="0"/>
                            <a:ea typeface="Times New Roman" panose="02020603050405020304" pitchFamily="18" charset="0"/>
                          </a:rPr>
                          <m:t>(</m:t>
                        </m:r>
                        <m:r>
                          <m:rPr>
                            <m:sty m:val="p"/>
                          </m:rPr>
                          <a:rPr lang="en-IN" sz="2200">
                            <a:solidFill>
                              <a:srgbClr val="000000"/>
                            </a:solidFill>
                            <a:effectLst/>
                            <a:latin typeface="Cambria Math" panose="02040503050406030204" pitchFamily="18" charset="0"/>
                            <a:ea typeface="Times New Roman" panose="02020603050405020304" pitchFamily="18" charset="0"/>
                          </a:rPr>
                          <m:t>g</m:t>
                        </m:r>
                        <m:r>
                          <a:rPr lang="en-IN" sz="2200">
                            <a:solidFill>
                              <a:srgbClr val="000000"/>
                            </a:solidFill>
                            <a:effectLst/>
                            <a:latin typeface="Cambria Math" panose="02040503050406030204" pitchFamily="18" charset="0"/>
                            <a:ea typeface="Times New Roman" panose="02020603050405020304" pitchFamily="18" charset="0"/>
                          </a:rPr>
                          <m:t>)</m:t>
                        </m:r>
                      </m:sub>
                      <m:sup>
                        <m:r>
                          <a:rPr lang="en-IN" sz="2200">
                            <a:solidFill>
                              <a:srgbClr val="000000"/>
                            </a:solidFill>
                            <a:effectLs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Proton affinity of B = -</a:t>
                </a:r>
                <a14:m>
                  <m:oMath xmlns:m="http://schemas.openxmlformats.org/officeDocument/2006/math">
                    <m:r>
                      <m:rPr>
                        <m:sty m:val="p"/>
                      </m:rPr>
                      <a:rPr lang="en-IN" sz="2200" baseline="-25000">
                        <a:solidFill>
                          <a:srgbClr val="000000"/>
                        </a:solidFill>
                        <a:effectLst/>
                        <a:latin typeface="Cambria Math" panose="02040503050406030204" pitchFamily="18" charset="0"/>
                        <a:ea typeface="Times New Roman" panose="02020603050405020304" pitchFamily="18" charset="0"/>
                      </a:rPr>
                      <m:t>Δ</m:t>
                    </m:r>
                  </m:oMath>
                </a14:m>
                <a:r>
                  <a:rPr lang="en-IN" sz="2200" dirty="0">
                    <a:solidFill>
                      <a:srgbClr val="000000"/>
                    </a:solidFill>
                    <a:effectLst/>
                    <a:latin typeface="Times New Roman" panose="02020603050405020304" pitchFamily="18" charset="0"/>
                    <a:ea typeface="Times New Roman" panose="02020603050405020304" pitchFamily="18" charset="0"/>
                  </a:rPr>
                  <a:t>H</a:t>
                </a:r>
                <a:r>
                  <a:rPr lang="en-IN" sz="2200" baseline="-25000" dirty="0">
                    <a:solidFill>
                      <a:srgbClr val="000000"/>
                    </a:solidFill>
                    <a:effectLst/>
                    <a:latin typeface="Times New Roman" panose="02020603050405020304" pitchFamily="18" charset="0"/>
                    <a:ea typeface="Times New Roman" panose="02020603050405020304" pitchFamily="18" charset="0"/>
                  </a:rPr>
                  <a:t>p</a:t>
                </a:r>
                <a:endParaRPr lang="en-IN" sz="2200" dirty="0">
                  <a:effectLst/>
                  <a:latin typeface="Times New Roman" panose="02020603050405020304" pitchFamily="18" charset="0"/>
                  <a:ea typeface="Arial Unicode MS"/>
                </a:endParaRPr>
              </a:p>
              <a:p>
                <a:pPr algn="just">
                  <a:lnSpc>
                    <a:spcPct val="107000"/>
                  </a:lnSpc>
                  <a:spcAft>
                    <a:spcPts val="800"/>
                  </a:spcAft>
                </a:pPr>
                <a14:m>
                  <m:oMath xmlns:m="http://schemas.openxmlformats.org/officeDocument/2006/math">
                    <m:r>
                      <m:rPr>
                        <m:sty m:val="p"/>
                      </m:rPr>
                      <a:rPr lang="en-IN" sz="2200" baseline="-25000">
                        <a:solidFill>
                          <a:srgbClr val="000000"/>
                        </a:solidFill>
                        <a:effectLst/>
                        <a:latin typeface="Cambria Math" panose="02040503050406030204" pitchFamily="18" charset="0"/>
                        <a:ea typeface="Times New Roman" panose="02020603050405020304" pitchFamily="18" charset="0"/>
                      </a:rPr>
                      <m:t>Δ</m:t>
                    </m:r>
                  </m:oMath>
                </a14:m>
                <a:r>
                  <a:rPr lang="en-IN" sz="2200" dirty="0">
                    <a:solidFill>
                      <a:srgbClr val="000000"/>
                    </a:solidFill>
                    <a:effectLst/>
                    <a:latin typeface="Times New Roman" panose="02020603050405020304" pitchFamily="18" charset="0"/>
                    <a:ea typeface="Times New Roman" panose="02020603050405020304" pitchFamily="18" charset="0"/>
                  </a:rPr>
                  <a:t>H</a:t>
                </a:r>
                <a:r>
                  <a:rPr lang="en-IN" sz="2200" baseline="-25000" dirty="0">
                    <a:solidFill>
                      <a:srgbClr val="000000"/>
                    </a:solidFill>
                    <a:effectLst/>
                    <a:latin typeface="Times New Roman" panose="02020603050405020304" pitchFamily="18" charset="0"/>
                    <a:ea typeface="Times New Roman" panose="02020603050405020304" pitchFamily="18" charset="0"/>
                  </a:rPr>
                  <a:t>p</a:t>
                </a:r>
                <a:r>
                  <a:rPr lang="en-IN" sz="2200" dirty="0">
                    <a:solidFill>
                      <a:srgbClr val="000000"/>
                    </a:solidFill>
                    <a:effectLst/>
                    <a:latin typeface="Times New Roman" panose="02020603050405020304" pitchFamily="18" charset="0"/>
                    <a:ea typeface="Times New Roman" panose="02020603050405020304" pitchFamily="18" charset="0"/>
                  </a:rPr>
                  <a:t> can be estimated by constructing a suitable Born-Haber cycle. </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Gas phase acidity focuses on the tendency to donate a proton, while proton affinity focuses on the tendency to accept a proton. Both concepts provide insights into the acid-base properties of compounds in the gas phase and are valuable for understanding chemical reactivity and interactions.</a:t>
                </a:r>
                <a:endParaRPr lang="en-US" sz="1800" b="1" dirty="0">
                  <a:solidFill>
                    <a:srgbClr val="C00000"/>
                  </a:solidFill>
                  <a:effectLst/>
                  <a:latin typeface="Arial Rounded MT Bold" panose="020F0704030504030204" pitchFamily="34"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539098"/>
              </a:xfrm>
              <a:prstGeom prst="rect">
                <a:avLst/>
              </a:prstGeom>
              <a:blipFill>
                <a:blip r:embed="rId2"/>
                <a:stretch>
                  <a:fillRect l="-937" t="-1025" r="-865"/>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162521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537367"/>
              </a:xfrm>
              <a:prstGeom prst="rect">
                <a:avLst/>
              </a:prstGeom>
              <a:noFill/>
            </p:spPr>
            <p:txBody>
              <a:bodyPr wrap="square">
                <a:spAutoFit/>
              </a:bodyPr>
              <a:lstStyle/>
              <a:p>
                <a:pPr algn="ctr">
                  <a:lnSpc>
                    <a:spcPct val="107000"/>
                  </a:lnSpc>
                  <a:spcAft>
                    <a:spcPts val="800"/>
                  </a:spcAft>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DRAGO-WAYLAND EQUATION</a:t>
                </a:r>
                <a:endParaRPr lang="en-US" sz="2800" b="1" dirty="0">
                  <a:solidFill>
                    <a:srgbClr val="C00000"/>
                  </a:solidFill>
                  <a:latin typeface="Arial Rounded MT Bold" panose="020F0704030504030204" pitchFamily="34" charset="0"/>
                  <a:ea typeface="Arial Unicode MS"/>
                </a:endParaRPr>
              </a:p>
              <a:p>
                <a:pPr indent="228600" algn="just">
                  <a:lnSpc>
                    <a:spcPct val="107000"/>
                  </a:lnSpc>
                  <a:spcAft>
                    <a:spcPts val="800"/>
                  </a:spcAft>
                </a:pPr>
                <a:r>
                  <a:rPr lang="en-US" sz="1800" dirty="0">
                    <a:solidFill>
                      <a:srgbClr val="000000"/>
                    </a:solidFill>
                    <a:effectLst/>
                    <a:latin typeface="Times New Roman" panose="02020603050405020304" pitchFamily="18" charset="0"/>
                    <a:ea typeface="Arial Unicode MS"/>
                  </a:rPr>
                  <a:t>Consider the gas phase reaction: A(g) + :B(g) → A-B(g) </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Drago and Wayland proposed the equation: </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-ΔH (in kJ </a:t>
                </a:r>
                <a14:m>
                  <m:oMath xmlns:m="http://schemas.openxmlformats.org/officeDocument/2006/math">
                    <m:sSup>
                      <m:sSupPr>
                        <m:ctrlPr>
                          <a:rPr lang="en-IN" sz="1800" b="1" i="1">
                            <a:solidFill>
                              <a:srgbClr val="000000"/>
                            </a:solidFill>
                            <a:effectLst/>
                            <a:latin typeface="Cambria Math" panose="02040503050406030204" pitchFamily="18" charset="0"/>
                            <a:ea typeface="Arial Unicode MS"/>
                          </a:rPr>
                        </m:ctrlPr>
                      </m:sSupPr>
                      <m:e>
                        <m:r>
                          <a:rPr lang="en-US" sz="1800" b="1" i="1">
                            <a:solidFill>
                              <a:srgbClr val="000000"/>
                            </a:solidFill>
                            <a:effectLst/>
                            <a:latin typeface="Cambria Math" panose="02040503050406030204" pitchFamily="18" charset="0"/>
                            <a:ea typeface="Arial Unicode MS"/>
                          </a:rPr>
                          <m:t>𝐦𝐨𝐥</m:t>
                        </m:r>
                      </m:e>
                      <m:sup>
                        <m:r>
                          <a:rPr lang="en-US" sz="1800" b="1" i="1">
                            <a:solidFill>
                              <a:srgbClr val="000000"/>
                            </a:solidFill>
                            <a:effectLst/>
                            <a:latin typeface="Cambria Math" panose="02040503050406030204" pitchFamily="18" charset="0"/>
                            <a:ea typeface="Arial Unicode MS"/>
                          </a:rPr>
                          <m:t>−</m:t>
                        </m:r>
                        <m:r>
                          <a:rPr lang="en-US" sz="1800" b="1" i="1">
                            <a:solidFill>
                              <a:srgbClr val="000000"/>
                            </a:solidFill>
                            <a:effectLst/>
                            <a:latin typeface="Cambria Math" panose="02040503050406030204" pitchFamily="18" charset="0"/>
                            <a:ea typeface="Arial Unicode MS"/>
                          </a:rPr>
                          <m:t>𝟏</m:t>
                        </m:r>
                      </m:sup>
                    </m:sSup>
                  </m:oMath>
                </a14:m>
                <a:r>
                  <a:rPr lang="en-US" sz="1800" b="1" dirty="0">
                    <a:solidFill>
                      <a:srgbClr val="000000"/>
                    </a:solidFill>
                    <a:effectLst/>
                    <a:latin typeface="Times New Roman" panose="02020603050405020304" pitchFamily="18" charset="0"/>
                    <a:ea typeface="Arial Unicode MS"/>
                  </a:rPr>
                  <a:t>) = 4.184 (</a:t>
                </a:r>
                <a:r>
                  <a:rPr lang="en-US" sz="1800" b="1" dirty="0" err="1">
                    <a:solidFill>
                      <a:srgbClr val="000000"/>
                    </a:solidFill>
                    <a:effectLst/>
                    <a:latin typeface="Times New Roman" panose="02020603050405020304" pitchFamily="18" charset="0"/>
                    <a:ea typeface="Arial Unicode MS"/>
                  </a:rPr>
                  <a:t>E</a:t>
                </a:r>
                <a:r>
                  <a:rPr lang="en-US" sz="1800" b="1" baseline="-25000" dirty="0" err="1">
                    <a:solidFill>
                      <a:srgbClr val="000000"/>
                    </a:solidFill>
                    <a:effectLst/>
                    <a:latin typeface="Times New Roman" panose="02020603050405020304" pitchFamily="18" charset="0"/>
                    <a:ea typeface="Arial Unicode MS"/>
                  </a:rPr>
                  <a:t>a</a:t>
                </a:r>
                <a:r>
                  <a:rPr lang="en-US" sz="1800" b="1" dirty="0" err="1">
                    <a:solidFill>
                      <a:srgbClr val="000000"/>
                    </a:solidFill>
                    <a:effectLst/>
                    <a:latin typeface="Times New Roman" panose="02020603050405020304" pitchFamily="18" charset="0"/>
                    <a:ea typeface="Arial Unicode MS"/>
                  </a:rPr>
                  <a:t>E</a:t>
                </a:r>
                <a:r>
                  <a:rPr lang="en-US" sz="1800" b="1" baseline="-25000" dirty="0" err="1">
                    <a:solidFill>
                      <a:srgbClr val="000000"/>
                    </a:solidFill>
                    <a:effectLst/>
                    <a:latin typeface="Times New Roman" panose="02020603050405020304" pitchFamily="18" charset="0"/>
                    <a:ea typeface="Arial Unicode MS"/>
                  </a:rPr>
                  <a:t>b</a:t>
                </a:r>
                <a:r>
                  <a:rPr lang="en-US" sz="1800" b="1" dirty="0">
                    <a:solidFill>
                      <a:srgbClr val="000000"/>
                    </a:solidFill>
                    <a:effectLst/>
                    <a:latin typeface="Times New Roman" panose="02020603050405020304" pitchFamily="18" charset="0"/>
                    <a:ea typeface="Arial Unicode MS"/>
                  </a:rPr>
                  <a:t> + </a:t>
                </a:r>
                <a:r>
                  <a:rPr lang="en-US" sz="1800" b="1" dirty="0" err="1">
                    <a:solidFill>
                      <a:srgbClr val="000000"/>
                    </a:solidFill>
                    <a:effectLst/>
                    <a:latin typeface="Times New Roman" panose="02020603050405020304" pitchFamily="18" charset="0"/>
                    <a:ea typeface="Arial Unicode MS"/>
                  </a:rPr>
                  <a:t>C</a:t>
                </a:r>
                <a:r>
                  <a:rPr lang="en-US" sz="1800" b="1" baseline="-25000" dirty="0" err="1">
                    <a:solidFill>
                      <a:srgbClr val="000000"/>
                    </a:solidFill>
                    <a:effectLst/>
                    <a:latin typeface="Times New Roman" panose="02020603050405020304" pitchFamily="18" charset="0"/>
                    <a:ea typeface="Arial Unicode MS"/>
                  </a:rPr>
                  <a:t>a</a:t>
                </a:r>
                <a:r>
                  <a:rPr lang="en-US" sz="1800" b="1" dirty="0" err="1">
                    <a:solidFill>
                      <a:srgbClr val="000000"/>
                    </a:solidFill>
                    <a:effectLst/>
                    <a:latin typeface="Times New Roman" panose="02020603050405020304" pitchFamily="18" charset="0"/>
                    <a:ea typeface="Arial Unicode MS"/>
                  </a:rPr>
                  <a:t>C</a:t>
                </a:r>
                <a:r>
                  <a:rPr lang="en-US" sz="1800" b="1" baseline="-25000" dirty="0" err="1">
                    <a:solidFill>
                      <a:srgbClr val="000000"/>
                    </a:solidFill>
                    <a:effectLst/>
                    <a:latin typeface="Times New Roman" panose="02020603050405020304" pitchFamily="18" charset="0"/>
                    <a:ea typeface="Arial Unicode MS"/>
                  </a:rPr>
                  <a:t>b</a:t>
                </a:r>
                <a:r>
                  <a:rPr lang="en-US" sz="1800" b="1" dirty="0">
                    <a:solidFill>
                      <a:srgbClr val="000000"/>
                    </a:solidFill>
                    <a:effectLst/>
                    <a:latin typeface="Times New Roman" panose="02020603050405020304" pitchFamily="18" charset="0"/>
                    <a:ea typeface="Arial Unicode MS"/>
                  </a:rPr>
                  <a:t>), (in gas phase or inert solvent).…1</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dirty="0">
                    <a:solidFill>
                      <a:srgbClr val="000000"/>
                    </a:solidFill>
                    <a:effectLst/>
                    <a:latin typeface="Times New Roman" panose="02020603050405020304" pitchFamily="18" charset="0"/>
                    <a:ea typeface="Arial Unicode MS"/>
                  </a:rPr>
                  <a:t>where, </a:t>
                </a:r>
                <a:r>
                  <a:rPr lang="en-US" sz="1800" dirty="0" err="1">
                    <a:solidFill>
                      <a:srgbClr val="000000"/>
                    </a:solidFill>
                    <a:effectLst/>
                    <a:latin typeface="Times New Roman" panose="02020603050405020304" pitchFamily="18" charset="0"/>
                    <a:ea typeface="Arial Unicode MS"/>
                  </a:rPr>
                  <a:t>E</a:t>
                </a:r>
                <a:r>
                  <a:rPr lang="en-US" sz="1800" baseline="-25000" dirty="0" err="1">
                    <a:solidFill>
                      <a:srgbClr val="000000"/>
                    </a:solidFill>
                    <a:effectLst/>
                    <a:latin typeface="Times New Roman" panose="02020603050405020304" pitchFamily="18" charset="0"/>
                    <a:ea typeface="Arial Unicode MS"/>
                  </a:rPr>
                  <a:t>a</a:t>
                </a:r>
                <a:r>
                  <a:rPr lang="en-US" sz="1800" dirty="0" err="1">
                    <a:solidFill>
                      <a:srgbClr val="000000"/>
                    </a:solidFill>
                    <a:effectLst/>
                    <a:latin typeface="Times New Roman" panose="02020603050405020304" pitchFamily="18" charset="0"/>
                    <a:ea typeface="Arial Unicode MS"/>
                  </a:rPr>
                  <a:t>E</a:t>
                </a:r>
                <a:r>
                  <a:rPr lang="en-US" sz="1800" baseline="-25000" dirty="0" err="1">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 electrostatic contribution, </a:t>
                </a:r>
                <a:r>
                  <a:rPr lang="en-US" sz="1800" dirty="0" err="1">
                    <a:solidFill>
                      <a:srgbClr val="000000"/>
                    </a:solidFill>
                    <a:effectLst/>
                    <a:latin typeface="Times New Roman" panose="02020603050405020304" pitchFamily="18" charset="0"/>
                    <a:ea typeface="Arial Unicode MS"/>
                  </a:rPr>
                  <a:t>C</a:t>
                </a:r>
                <a:r>
                  <a:rPr lang="en-US" sz="1800" baseline="-25000" dirty="0" err="1">
                    <a:solidFill>
                      <a:srgbClr val="000000"/>
                    </a:solidFill>
                    <a:effectLst/>
                    <a:latin typeface="Times New Roman" panose="02020603050405020304" pitchFamily="18" charset="0"/>
                    <a:ea typeface="Arial Unicode MS"/>
                  </a:rPr>
                  <a:t>a</a:t>
                </a:r>
                <a:r>
                  <a:rPr lang="en-US" sz="1800" dirty="0" err="1">
                    <a:solidFill>
                      <a:srgbClr val="000000"/>
                    </a:solidFill>
                    <a:effectLst/>
                    <a:latin typeface="Times New Roman" panose="02020603050405020304" pitchFamily="18" charset="0"/>
                    <a:ea typeface="Arial Unicode MS"/>
                  </a:rPr>
                  <a:t>C</a:t>
                </a:r>
                <a:r>
                  <a:rPr lang="en-US" sz="1800" baseline="-25000" dirty="0" err="1">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 covalent contribution, ΔH enthalpy of formation of the adduct </a:t>
                </a:r>
                <a:r>
                  <a:rPr lang="en-US" sz="1800" b="1" dirty="0">
                    <a:solidFill>
                      <a:srgbClr val="000000"/>
                    </a:solidFill>
                    <a:effectLst/>
                    <a:latin typeface="Times New Roman" panose="02020603050405020304" pitchFamily="18" charset="0"/>
                    <a:ea typeface="Arial Unicode MS"/>
                  </a:rPr>
                  <a:t>in gas phase</a:t>
                </a:r>
                <a:r>
                  <a:rPr lang="en-US" sz="1800" dirty="0">
                    <a:solidFill>
                      <a:srgbClr val="000000"/>
                    </a:solidFill>
                    <a:effectLst/>
                    <a:latin typeface="Times New Roman" panose="02020603050405020304" pitchFamily="18" charset="0"/>
                    <a:ea typeface="Arial Unicode MS"/>
                  </a:rPr>
                  <a:t> (i.e. </a:t>
                </a:r>
                <a:r>
                  <a:rPr lang="en-US" sz="1800" b="1" dirty="0">
                    <a:solidFill>
                      <a:srgbClr val="000000"/>
                    </a:solidFill>
                    <a:effectLst/>
                    <a:latin typeface="Times New Roman" panose="02020603050405020304" pitchFamily="18" charset="0"/>
                    <a:ea typeface="Arial Unicode MS"/>
                  </a:rPr>
                  <a:t>no contribution of lattice or solvation energy</a:t>
                </a:r>
                <a:r>
                  <a:rPr lang="en-US" sz="1800" dirty="0">
                    <a:solidFill>
                      <a:srgbClr val="000000"/>
                    </a:solidFill>
                    <a:effectLst/>
                    <a:latin typeface="Times New Roman" panose="02020603050405020304" pitchFamily="18" charset="0"/>
                    <a:ea typeface="Arial Unicode MS"/>
                  </a:rPr>
                  <a:t>), E parameters measure the electrostatic interaction while C parameters characterize the covalent interaction. The subscripts a and b stand for the acid and base respectively</a:t>
                </a:r>
                <a:r>
                  <a:rPr lang="en-US" sz="1800" dirty="0">
                    <a:solidFill>
                      <a:srgbClr val="000000"/>
                    </a:solidFill>
                    <a:effectLst/>
                    <a:highlight>
                      <a:srgbClr val="FFFFFF"/>
                    </a:highlight>
                    <a:latin typeface="Times New Roman" panose="02020603050405020304" pitchFamily="18" charset="0"/>
                    <a:ea typeface="Arial Unicode MS"/>
                  </a:rPr>
                  <a:t>. The parameters E and C were determined based on references. For the reference acid I</a:t>
                </a:r>
                <a:r>
                  <a:rPr lang="en-US" sz="1800" baseline="-25000" dirty="0">
                    <a:solidFill>
                      <a:srgbClr val="000000"/>
                    </a:solidFill>
                    <a:effectLst/>
                    <a:highlight>
                      <a:srgbClr val="FFFFFF"/>
                    </a:highlight>
                    <a:latin typeface="Times New Roman" panose="02020603050405020304" pitchFamily="18" charset="0"/>
                    <a:ea typeface="Arial Unicode MS"/>
                  </a:rPr>
                  <a:t>2</a:t>
                </a:r>
                <a:r>
                  <a:rPr lang="en-US" sz="1800" dirty="0">
                    <a:solidFill>
                      <a:srgbClr val="000000"/>
                    </a:solidFill>
                    <a:effectLst/>
                    <a:highlight>
                      <a:srgbClr val="FFFFFF"/>
                    </a:highlight>
                    <a:latin typeface="Times New Roman" panose="02020603050405020304" pitchFamily="18" charset="0"/>
                    <a:ea typeface="Arial Unicode MS"/>
                  </a:rPr>
                  <a:t>, </a:t>
                </a:r>
                <a:r>
                  <a:rPr lang="en-US" sz="1800" dirty="0" err="1">
                    <a:solidFill>
                      <a:srgbClr val="000000"/>
                    </a:solidFill>
                    <a:effectLst/>
                    <a:highlight>
                      <a:srgbClr val="FFFFFF"/>
                    </a:highlight>
                    <a:latin typeface="Times New Roman" panose="02020603050405020304" pitchFamily="18" charset="0"/>
                    <a:ea typeface="Arial Unicode MS"/>
                  </a:rPr>
                  <a:t>Ea</a:t>
                </a:r>
                <a:r>
                  <a:rPr lang="en-US" sz="1800" dirty="0">
                    <a:solidFill>
                      <a:srgbClr val="000000"/>
                    </a:solidFill>
                    <a:effectLst/>
                    <a:highlight>
                      <a:srgbClr val="FFFFFF"/>
                    </a:highlight>
                    <a:latin typeface="Times New Roman" panose="02020603050405020304" pitchFamily="18" charset="0"/>
                    <a:ea typeface="Arial Unicode MS"/>
                  </a:rPr>
                  <a:t> = Ca = 1.0 were chosen arbitrarily, assuming that both the covalent and electrostatic interactions are equally significant for I</a:t>
                </a:r>
                <a:r>
                  <a:rPr lang="en-US" sz="1800" baseline="-25000" dirty="0">
                    <a:solidFill>
                      <a:srgbClr val="000000"/>
                    </a:solidFill>
                    <a:effectLst/>
                    <a:highlight>
                      <a:srgbClr val="FFFFFF"/>
                    </a:highlight>
                    <a:latin typeface="Times New Roman" panose="02020603050405020304" pitchFamily="18" charset="0"/>
                    <a:ea typeface="Arial Unicode MS"/>
                  </a:rPr>
                  <a:t>2</a:t>
                </a:r>
                <a:r>
                  <a:rPr lang="en-US" sz="1800" dirty="0">
                    <a:solidFill>
                      <a:srgbClr val="000000"/>
                    </a:solidFill>
                    <a:effectLst/>
                    <a:highlight>
                      <a:srgbClr val="FFFFFF"/>
                    </a:highlight>
                    <a:latin typeface="Times New Roman" panose="02020603050405020304" pitchFamily="18" charset="0"/>
                    <a:ea typeface="Arial Unicode MS"/>
                  </a:rPr>
                  <a:t>. As for the base parameters, </a:t>
                </a:r>
                <a:r>
                  <a:rPr lang="en-US" sz="1800" dirty="0" err="1">
                    <a:solidFill>
                      <a:srgbClr val="000000"/>
                    </a:solidFill>
                    <a:effectLst/>
                    <a:highlight>
                      <a:srgbClr val="FFFFFF"/>
                    </a:highlight>
                    <a:latin typeface="Times New Roman" panose="02020603050405020304" pitchFamily="18" charset="0"/>
                    <a:ea typeface="Arial Unicode MS"/>
                  </a:rPr>
                  <a:t>diethylsulphide</a:t>
                </a:r>
                <a:r>
                  <a:rPr lang="en-US" sz="1800" dirty="0">
                    <a:solidFill>
                      <a:srgbClr val="000000"/>
                    </a:solidFill>
                    <a:effectLst/>
                    <a:highlight>
                      <a:srgbClr val="FFFFFF"/>
                    </a:highlight>
                    <a:latin typeface="Times New Roman" panose="02020603050405020304" pitchFamily="18" charset="0"/>
                    <a:ea typeface="Arial Unicode MS"/>
                  </a:rPr>
                  <a:t> (C</a:t>
                </a:r>
                <a:r>
                  <a:rPr lang="en-US" sz="1800" baseline="-25000" dirty="0">
                    <a:solidFill>
                      <a:srgbClr val="000000"/>
                    </a:solidFill>
                    <a:effectLst/>
                    <a:highlight>
                      <a:srgbClr val="FFFFFF"/>
                    </a:highlight>
                    <a:latin typeface="Times New Roman" panose="02020603050405020304" pitchFamily="18" charset="0"/>
                    <a:ea typeface="Arial Unicode MS"/>
                  </a:rPr>
                  <a:t>B</a:t>
                </a:r>
                <a:r>
                  <a:rPr lang="en-US" sz="1800" dirty="0">
                    <a:solidFill>
                      <a:srgbClr val="000000"/>
                    </a:solidFill>
                    <a:effectLst/>
                    <a:highlight>
                      <a:srgbClr val="FFFFFF"/>
                    </a:highlight>
                    <a:latin typeface="Times New Roman" panose="02020603050405020304" pitchFamily="18" charset="0"/>
                    <a:ea typeface="Arial Unicode MS"/>
                  </a:rPr>
                  <a:t> = 7.40) and dimethylacetamide (E</a:t>
                </a:r>
                <a:r>
                  <a:rPr lang="en-US" sz="1800" baseline="-25000" dirty="0">
                    <a:solidFill>
                      <a:srgbClr val="000000"/>
                    </a:solidFill>
                    <a:effectLst/>
                    <a:highlight>
                      <a:srgbClr val="FFFFFF"/>
                    </a:highlight>
                    <a:latin typeface="Times New Roman" panose="02020603050405020304" pitchFamily="18" charset="0"/>
                    <a:ea typeface="Arial Unicode MS"/>
                  </a:rPr>
                  <a:t>B</a:t>
                </a:r>
                <a:r>
                  <a:rPr lang="en-US" sz="1800" dirty="0">
                    <a:solidFill>
                      <a:srgbClr val="000000"/>
                    </a:solidFill>
                    <a:effectLst/>
                    <a:highlight>
                      <a:srgbClr val="FFFFFF"/>
                    </a:highlight>
                    <a:latin typeface="Times New Roman" panose="02020603050405020304" pitchFamily="18" charset="0"/>
                    <a:ea typeface="Arial Unicode MS"/>
                  </a:rPr>
                  <a:t> = 1.32) were arbitrarily selected.</a:t>
                </a:r>
              </a:p>
              <a:p>
                <a:pPr indent="228600" algn="just">
                  <a:lnSpc>
                    <a:spcPct val="107000"/>
                  </a:lnSpc>
                  <a:spcAft>
                    <a:spcPts val="800"/>
                  </a:spcAft>
                </a:pPr>
                <a:endParaRPr lang="en-US" sz="800" b="1" dirty="0">
                  <a:solidFill>
                    <a:srgbClr val="000000"/>
                  </a:solidFill>
                  <a:highlight>
                    <a:srgbClr val="FFFFFF"/>
                  </a:highlight>
                  <a:latin typeface="Times New Roman" panose="02020603050405020304" pitchFamily="18" charset="0"/>
                  <a:ea typeface="Arial Unicode MS"/>
                </a:endParaRPr>
              </a:p>
              <a:p>
                <a:pPr indent="228600" algn="just">
                  <a:lnSpc>
                    <a:spcPct val="107000"/>
                  </a:lnSpc>
                  <a:spcAft>
                    <a:spcPts val="800"/>
                  </a:spcAft>
                </a:pPr>
                <a:r>
                  <a:rPr lang="en-US" b="1" dirty="0">
                    <a:solidFill>
                      <a:srgbClr val="000000"/>
                    </a:solidFill>
                    <a:highlight>
                      <a:srgbClr val="FFFFFF"/>
                    </a:highlight>
                    <a:latin typeface="Times New Roman" panose="02020603050405020304" pitchFamily="18" charset="0"/>
                    <a:ea typeface="Arial Unicode MS"/>
                  </a:rPr>
                  <a:t>Modified</a:t>
                </a:r>
                <a:r>
                  <a:rPr lang="en-US" dirty="0">
                    <a:solidFill>
                      <a:srgbClr val="000000"/>
                    </a:solidFill>
                    <a:highlight>
                      <a:srgbClr val="FFFFFF"/>
                    </a:highlight>
                    <a:latin typeface="Times New Roman" panose="02020603050405020304" pitchFamily="18" charset="0"/>
                    <a:ea typeface="Arial Unicode MS"/>
                  </a:rPr>
                  <a:t> </a:t>
                </a:r>
                <a:r>
                  <a:rPr lang="en-US" sz="1800" b="1" dirty="0">
                    <a:solidFill>
                      <a:srgbClr val="000000"/>
                    </a:solidFill>
                    <a:effectLst/>
                    <a:latin typeface="Times New Roman" panose="02020603050405020304" pitchFamily="18" charset="0"/>
                    <a:ea typeface="Arial Unicode MS"/>
                  </a:rPr>
                  <a:t>Drago and Wayland proposed the equation: </a:t>
                </a:r>
                <a:endParaRPr lang="en-US" sz="1800" dirty="0">
                  <a:solidFill>
                    <a:srgbClr val="000000"/>
                  </a:solidFill>
                  <a:effectLst/>
                  <a:highlight>
                    <a:srgbClr val="FFFFFF"/>
                  </a:highlight>
                  <a:latin typeface="Times New Roman" panose="02020603050405020304" pitchFamily="18" charset="0"/>
                  <a:ea typeface="Arial Unicode MS"/>
                </a:endParaRPr>
              </a:p>
              <a:p>
                <a:pPr indent="228600" algn="just">
                  <a:lnSpc>
                    <a:spcPct val="107000"/>
                  </a:lnSpc>
                  <a:spcAft>
                    <a:spcPts val="800"/>
                  </a:spcAft>
                </a:pPr>
                <a:r>
                  <a:rPr lang="en-IN" sz="1800" b="1" dirty="0">
                    <a:solidFill>
                      <a:srgbClr val="000000"/>
                    </a:solidFill>
                    <a:effectLst/>
                    <a:latin typeface="Times New Roman" panose="02020603050405020304" pitchFamily="18" charset="0"/>
                    <a:ea typeface="Arial Unicode MS"/>
                  </a:rPr>
                  <a:t>-</a:t>
                </a:r>
                <a:r>
                  <a:rPr lang="en-US" sz="1800" b="1" dirty="0">
                    <a:solidFill>
                      <a:srgbClr val="000000"/>
                    </a:solidFill>
                    <a:effectLst/>
                    <a:latin typeface="Times New Roman" panose="02020603050405020304" pitchFamily="18" charset="0"/>
                    <a:ea typeface="Arial Unicode MS"/>
                  </a:rPr>
                  <a:t>Δ</a:t>
                </a:r>
                <a:r>
                  <a:rPr lang="en-IN" sz="1800" b="1" dirty="0">
                    <a:solidFill>
                      <a:srgbClr val="000000"/>
                    </a:solidFill>
                    <a:effectLst/>
                    <a:latin typeface="Times New Roman" panose="02020603050405020304" pitchFamily="18" charset="0"/>
                    <a:ea typeface="Arial Unicode MS"/>
                  </a:rPr>
                  <a:t>H (in kJ </a:t>
                </a:r>
                <a14:m>
                  <m:oMath xmlns:m="http://schemas.openxmlformats.org/officeDocument/2006/math">
                    <m:sSup>
                      <m:sSupPr>
                        <m:ctrlPr>
                          <a:rPr lang="en-IN" sz="1800" b="1" i="1">
                            <a:solidFill>
                              <a:srgbClr val="000000"/>
                            </a:solidFill>
                            <a:effectLst/>
                            <a:latin typeface="Cambria Math" panose="02040503050406030204" pitchFamily="18" charset="0"/>
                            <a:ea typeface="Arial Unicode MS"/>
                          </a:rPr>
                        </m:ctrlPr>
                      </m:sSupPr>
                      <m:e>
                        <m:r>
                          <a:rPr lang="en-US" sz="1800" b="1" i="1">
                            <a:solidFill>
                              <a:srgbClr val="000000"/>
                            </a:solidFill>
                            <a:effectLst/>
                            <a:latin typeface="Cambria Math" panose="02040503050406030204" pitchFamily="18" charset="0"/>
                            <a:ea typeface="Arial Unicode MS"/>
                          </a:rPr>
                          <m:t>𝐦𝐨𝐥</m:t>
                        </m:r>
                      </m:e>
                      <m:sup>
                        <m:r>
                          <a:rPr lang="en-US" sz="1800" b="1" i="1">
                            <a:solidFill>
                              <a:srgbClr val="000000"/>
                            </a:solidFill>
                            <a:effectLst/>
                            <a:latin typeface="Cambria Math" panose="02040503050406030204" pitchFamily="18" charset="0"/>
                            <a:ea typeface="Arial Unicode MS"/>
                          </a:rPr>
                          <m:t>−</m:t>
                        </m:r>
                        <m:r>
                          <a:rPr lang="en-US" sz="1800" b="1" i="1">
                            <a:solidFill>
                              <a:srgbClr val="000000"/>
                            </a:solidFill>
                            <a:effectLst/>
                            <a:latin typeface="Cambria Math" panose="02040503050406030204" pitchFamily="18" charset="0"/>
                            <a:ea typeface="Arial Unicode MS"/>
                          </a:rPr>
                          <m:t>𝟏</m:t>
                        </m:r>
                      </m:sup>
                    </m:sSup>
                  </m:oMath>
                </a14:m>
                <a:r>
                  <a:rPr lang="en-IN" sz="1800" b="1" dirty="0">
                    <a:solidFill>
                      <a:srgbClr val="000000"/>
                    </a:solidFill>
                    <a:effectLst/>
                    <a:latin typeface="Times New Roman" panose="02020603050405020304" pitchFamily="18" charset="0"/>
                    <a:ea typeface="Arial Unicode MS"/>
                  </a:rPr>
                  <a:t>) = 4.184(E</a:t>
                </a:r>
                <a:r>
                  <a:rPr lang="en-IN" sz="1800" b="1" baseline="-25000" dirty="0">
                    <a:solidFill>
                      <a:srgbClr val="000000"/>
                    </a:solidFill>
                    <a:effectLst/>
                    <a:latin typeface="Times New Roman" panose="02020603050405020304" pitchFamily="18" charset="0"/>
                    <a:ea typeface="Arial Unicode MS"/>
                  </a:rPr>
                  <a:t>A</a:t>
                </a:r>
                <a:r>
                  <a:rPr lang="en-IN" sz="1800" b="1" dirty="0">
                    <a:solidFill>
                      <a:srgbClr val="000000"/>
                    </a:solidFill>
                    <a:effectLst/>
                    <a:latin typeface="Times New Roman" panose="02020603050405020304" pitchFamily="18" charset="0"/>
                    <a:ea typeface="Arial Unicode MS"/>
                  </a:rPr>
                  <a:t>E</a:t>
                </a:r>
                <a:r>
                  <a:rPr lang="en-IN" sz="1800" b="1" baseline="-25000" dirty="0">
                    <a:solidFill>
                      <a:srgbClr val="000000"/>
                    </a:solidFill>
                    <a:effectLst/>
                    <a:latin typeface="Times New Roman" panose="02020603050405020304" pitchFamily="18" charset="0"/>
                    <a:ea typeface="Arial Unicode MS"/>
                  </a:rPr>
                  <a:t>B</a:t>
                </a:r>
                <a:r>
                  <a:rPr lang="en-IN" sz="1800" b="1" dirty="0">
                    <a:solidFill>
                      <a:srgbClr val="000000"/>
                    </a:solidFill>
                    <a:effectLst/>
                    <a:latin typeface="Times New Roman" panose="02020603050405020304" pitchFamily="18" charset="0"/>
                    <a:ea typeface="Arial Unicode MS"/>
                  </a:rPr>
                  <a:t> + C</a:t>
                </a:r>
                <a:r>
                  <a:rPr lang="en-IN" sz="1800" b="1" baseline="-25000" dirty="0">
                    <a:solidFill>
                      <a:srgbClr val="000000"/>
                    </a:solidFill>
                    <a:effectLst/>
                    <a:latin typeface="Times New Roman" panose="02020603050405020304" pitchFamily="18" charset="0"/>
                    <a:ea typeface="Arial Unicode MS"/>
                  </a:rPr>
                  <a:t>A</a:t>
                </a:r>
                <a:r>
                  <a:rPr lang="en-IN" sz="1800" b="1" dirty="0">
                    <a:solidFill>
                      <a:srgbClr val="000000"/>
                    </a:solidFill>
                    <a:effectLst/>
                    <a:latin typeface="Times New Roman" panose="02020603050405020304" pitchFamily="18" charset="0"/>
                    <a:ea typeface="Arial Unicode MS"/>
                  </a:rPr>
                  <a:t>C</a:t>
                </a:r>
                <a:r>
                  <a:rPr lang="en-IN" sz="1800" b="1" baseline="-25000" dirty="0">
                    <a:solidFill>
                      <a:srgbClr val="000000"/>
                    </a:solidFill>
                    <a:effectLst/>
                    <a:latin typeface="Times New Roman" panose="02020603050405020304" pitchFamily="18" charset="0"/>
                    <a:ea typeface="Arial Unicode MS"/>
                  </a:rPr>
                  <a:t>B </a:t>
                </a:r>
                <a:r>
                  <a:rPr lang="en-IN" sz="1800" b="1" dirty="0">
                    <a:solidFill>
                      <a:srgbClr val="000000"/>
                    </a:solidFill>
                    <a:effectLst/>
                    <a:latin typeface="Times New Roman" panose="02020603050405020304" pitchFamily="18" charset="0"/>
                    <a:ea typeface="Arial Unicode MS"/>
                  </a:rPr>
                  <a:t>+ R</a:t>
                </a:r>
                <a:r>
                  <a:rPr lang="en-IN" sz="1800" b="1" baseline="-25000" dirty="0">
                    <a:solidFill>
                      <a:srgbClr val="000000"/>
                    </a:solidFill>
                    <a:effectLst/>
                    <a:latin typeface="Times New Roman" panose="02020603050405020304" pitchFamily="18" charset="0"/>
                    <a:ea typeface="Arial Unicode MS"/>
                  </a:rPr>
                  <a:t>A</a:t>
                </a:r>
                <a:r>
                  <a:rPr lang="en-IN" sz="1800" b="1" dirty="0">
                    <a:solidFill>
                      <a:srgbClr val="000000"/>
                    </a:solidFill>
                    <a:effectLst/>
                    <a:latin typeface="Times New Roman" panose="02020603050405020304" pitchFamily="18" charset="0"/>
                    <a:ea typeface="Arial Unicode MS"/>
                  </a:rPr>
                  <a:t>T</a:t>
                </a:r>
                <a:r>
                  <a:rPr lang="en-IN" sz="1800" b="1" baseline="-25000" dirty="0">
                    <a:solidFill>
                      <a:srgbClr val="000000"/>
                    </a:solidFill>
                    <a:effectLst/>
                    <a:latin typeface="Times New Roman" panose="02020603050405020304" pitchFamily="18" charset="0"/>
                    <a:ea typeface="Arial Unicode MS"/>
                  </a:rPr>
                  <a:t>B</a:t>
                </a:r>
                <a:r>
                  <a:rPr lang="en-IN" sz="1800" b="1" dirty="0">
                    <a:solidFill>
                      <a:srgbClr val="000000"/>
                    </a:solidFill>
                    <a:effectLst/>
                    <a:latin typeface="Times New Roman" panose="02020603050405020304" pitchFamily="18" charset="0"/>
                    <a:ea typeface="Arial Unicode MS"/>
                  </a:rPr>
                  <a:t>)  …………………… ….2</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dirty="0">
                    <a:solidFill>
                      <a:srgbClr val="000000"/>
                    </a:solidFill>
                    <a:effectLst/>
                    <a:latin typeface="Times New Roman" panose="02020603050405020304" pitchFamily="18" charset="0"/>
                    <a:ea typeface="Arial Unicode MS"/>
                  </a:rPr>
                  <a:t>T</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stands for the charge transfer from the base and R</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stands for receptance of charge by the acid. The R and T parameters are comparatively less significant for the neutral species. The parameters of the base participating in the adduct formation are E</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C</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and T</a:t>
                </a:r>
                <a:r>
                  <a:rPr lang="en-US" sz="1800" baseline="-25000" dirty="0">
                    <a:solidFill>
                      <a:srgbClr val="000000"/>
                    </a:solidFill>
                    <a:effectLst/>
                    <a:latin typeface="Times New Roman" panose="02020603050405020304" pitchFamily="18" charset="0"/>
                    <a:ea typeface="Arial Unicode MS"/>
                  </a:rPr>
                  <a:t>B</a:t>
                </a:r>
                <a:r>
                  <a:rPr lang="en-US" sz="1800" dirty="0">
                    <a:solidFill>
                      <a:srgbClr val="000000"/>
                    </a:solidFill>
                    <a:effectLst/>
                    <a:latin typeface="Times New Roman" panose="02020603050405020304" pitchFamily="18" charset="0"/>
                    <a:ea typeface="Arial Unicode MS"/>
                  </a:rPr>
                  <a:t>, whereas the parameters of the acid are E</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C</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and R</a:t>
                </a:r>
                <a:r>
                  <a:rPr lang="en-US" sz="1800" baseline="-25000" dirty="0">
                    <a:solidFill>
                      <a:srgbClr val="000000"/>
                    </a:solidFill>
                    <a:effectLst/>
                    <a:latin typeface="Times New Roman" panose="02020603050405020304" pitchFamily="18" charset="0"/>
                    <a:ea typeface="Arial Unicode MS"/>
                  </a:rPr>
                  <a:t>A</a:t>
                </a:r>
                <a:r>
                  <a:rPr lang="en-US" sz="1800" dirty="0">
                    <a:solidFill>
                      <a:srgbClr val="000000"/>
                    </a:solidFill>
                    <a:effectLst/>
                    <a:latin typeface="Times New Roman" panose="02020603050405020304" pitchFamily="18" charset="0"/>
                    <a:ea typeface="Arial Unicode MS"/>
                  </a:rPr>
                  <a:t>. </a:t>
                </a:r>
                <a:endParaRPr lang="en-IN" sz="18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537367"/>
              </a:xfrm>
              <a:prstGeom prst="rect">
                <a:avLst/>
              </a:prstGeom>
              <a:blipFill>
                <a:blip r:embed="rId2"/>
                <a:stretch>
                  <a:fillRect l="-576" t="-1025" r="-1225" b="-466"/>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362310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4249112"/>
          </a:xfrm>
          <a:prstGeom prst="rect">
            <a:avLst/>
          </a:prstGeom>
          <a:noFill/>
        </p:spPr>
        <p:txBody>
          <a:bodyPr wrap="square">
            <a:spAutoFit/>
          </a:bodyPr>
          <a:lstStyle/>
          <a:p>
            <a:pPr algn="ctr">
              <a:lnSpc>
                <a:spcPct val="107000"/>
              </a:lnSpc>
              <a:spcAft>
                <a:spcPts val="800"/>
              </a:spcAft>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DRAGO-WAYLAND EQUATION</a:t>
            </a:r>
          </a:p>
          <a:p>
            <a:pPr algn="just">
              <a:lnSpc>
                <a:spcPct val="107000"/>
              </a:lnSpc>
              <a:spcAft>
                <a:spcPts val="800"/>
              </a:spcAft>
            </a:pPr>
            <a:r>
              <a:rPr lang="en-US" sz="1800" kern="0" dirty="0">
                <a:solidFill>
                  <a:srgbClr val="000000"/>
                </a:solidFill>
                <a:effectLst/>
                <a:latin typeface="Times New Roman" panose="02020603050405020304" pitchFamily="18" charset="0"/>
                <a:ea typeface="Arial Unicode MS"/>
              </a:rPr>
              <a:t>In an acid-base reaction, the covalent and ionic contributions towards the stability of the adduct are expressed by this equation. Both the electrostatic and covalent interactions are at work in the adduct.  </a:t>
            </a:r>
            <a:r>
              <a:rPr lang="en-US" sz="1800" b="1" kern="0" dirty="0">
                <a:solidFill>
                  <a:srgbClr val="000000"/>
                </a:solidFill>
                <a:effectLst/>
                <a:latin typeface="Times New Roman" panose="02020603050405020304" pitchFamily="18" charset="0"/>
                <a:ea typeface="Arial Unicode MS"/>
              </a:rPr>
              <a:t>The stability of an adduct depends on the donor properties of the base and the acceptor properties of the acid involved. </a:t>
            </a:r>
            <a:r>
              <a:rPr lang="en-US" sz="1800" kern="0" dirty="0">
                <a:solidFill>
                  <a:srgbClr val="000000"/>
                </a:solidFill>
                <a:effectLst/>
                <a:latin typeface="Times New Roman" panose="02020603050405020304" pitchFamily="18" charset="0"/>
                <a:ea typeface="Arial Unicode MS"/>
              </a:rPr>
              <a:t>Thus, we are to consider these two properties to determine the overall stability of the adduct. Involving the above mentioned two properties of </a:t>
            </a:r>
            <a:r>
              <a:rPr lang="en-US" sz="1800" dirty="0">
                <a:solidFill>
                  <a:srgbClr val="000000"/>
                </a:solidFill>
                <a:effectLst/>
                <a:latin typeface="Times New Roman" panose="02020603050405020304" pitchFamily="18" charset="0"/>
                <a:ea typeface="Arial Unicode MS"/>
              </a:rPr>
              <a:t>acids and bases, Drago and his coworkers first proposed the above equation known as </a:t>
            </a:r>
            <a:r>
              <a:rPr lang="en-US" sz="1800" b="1" dirty="0">
                <a:solidFill>
                  <a:srgbClr val="000000"/>
                </a:solidFill>
                <a:effectLst/>
                <a:latin typeface="Times New Roman" panose="02020603050405020304" pitchFamily="18" charset="0"/>
                <a:ea typeface="Arial Unicode MS"/>
              </a:rPr>
              <a:t>Drago-Wayland Equation.</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If electrostatic interactions are preferred by both components, then an electrostatic interaction stabilizes the adduct.</a:t>
            </a:r>
            <a:r>
              <a:rPr lang="en-US" sz="1800" dirty="0">
                <a:solidFill>
                  <a:srgbClr val="000000"/>
                </a:solidFill>
                <a:effectLst/>
                <a:latin typeface="Times New Roman" panose="02020603050405020304" pitchFamily="18" charset="0"/>
                <a:ea typeface="Arial Unicode MS"/>
              </a:rPr>
              <a:t> </a:t>
            </a:r>
            <a:r>
              <a:rPr lang="en-US" sz="1800" b="1" dirty="0">
                <a:solidFill>
                  <a:srgbClr val="000000"/>
                </a:solidFill>
                <a:effectLst/>
                <a:latin typeface="Times New Roman" panose="02020603050405020304" pitchFamily="18" charset="0"/>
                <a:ea typeface="Arial Unicode MS"/>
              </a:rPr>
              <a:t>But if they prefer covalent interaction, they will also get stabilized through the covalent interaction.</a:t>
            </a:r>
            <a:endParaRPr lang="en-IN" sz="1800" dirty="0">
              <a:effectLst/>
              <a:latin typeface="Times New Roman" panose="02020603050405020304" pitchFamily="18" charset="0"/>
              <a:ea typeface="Arial Unicode MS"/>
            </a:endParaRPr>
          </a:p>
          <a:p>
            <a:pPr algn="ctr">
              <a:lnSpc>
                <a:spcPct val="107000"/>
              </a:lnSpc>
              <a:spcAft>
                <a:spcPts val="800"/>
              </a:spcAft>
            </a:pPr>
            <a:endParaRPr lang="en-US" sz="2800" b="1" dirty="0">
              <a:solidFill>
                <a:srgbClr val="C00000"/>
              </a:solidFill>
              <a:latin typeface="Arial Rounded MT Bold" panose="020F0704030504030204" pitchFamily="34" charset="0"/>
              <a:ea typeface="Arial Unicode MS"/>
            </a:endParaRPr>
          </a:p>
        </p:txBody>
      </p:sp>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32116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4249112"/>
          </a:xfrm>
          <a:prstGeom prst="rect">
            <a:avLst/>
          </a:prstGeom>
          <a:noFill/>
        </p:spPr>
        <p:txBody>
          <a:bodyPr wrap="square">
            <a:spAutoFit/>
          </a:bodyPr>
          <a:lstStyle/>
          <a:p>
            <a:pPr algn="ctr">
              <a:lnSpc>
                <a:spcPct val="107000"/>
              </a:lnSpc>
              <a:spcAft>
                <a:spcPts val="800"/>
              </a:spcAft>
            </a:pPr>
            <a:r>
              <a:rPr lang="en-US" sz="2800" b="1" kern="0" dirty="0">
                <a:solidFill>
                  <a:srgbClr val="C00000"/>
                </a:solidFill>
                <a:effectLst/>
                <a:latin typeface="Arial Rounded MT Bold" panose="020F0704030504030204" pitchFamily="34" charset="0"/>
                <a:ea typeface="Arial Unicode MS"/>
                <a:cs typeface="Times New Roman" panose="02020603050405020304" pitchFamily="18" charset="0"/>
              </a:rPr>
              <a:t>DRAGO-WAYLAND EQUATION</a:t>
            </a:r>
          </a:p>
          <a:p>
            <a:pPr algn="just">
              <a:lnSpc>
                <a:spcPct val="107000"/>
              </a:lnSpc>
              <a:spcAft>
                <a:spcPts val="800"/>
              </a:spcAft>
            </a:pPr>
            <a:r>
              <a:rPr lang="en-US" sz="1800" kern="0" dirty="0">
                <a:solidFill>
                  <a:srgbClr val="000000"/>
                </a:solidFill>
                <a:effectLst/>
                <a:latin typeface="Times New Roman" panose="02020603050405020304" pitchFamily="18" charset="0"/>
                <a:ea typeface="Arial Unicode MS"/>
              </a:rPr>
              <a:t>In an acid-base reaction, the covalent and ionic contributions towards the stability of the adduct are expressed by this equation. Both the electrostatic and covalent interactions are at work in the adduct.  </a:t>
            </a:r>
            <a:r>
              <a:rPr lang="en-US" sz="1800" b="1" kern="0" dirty="0">
                <a:solidFill>
                  <a:srgbClr val="000000"/>
                </a:solidFill>
                <a:effectLst/>
                <a:latin typeface="Times New Roman" panose="02020603050405020304" pitchFamily="18" charset="0"/>
                <a:ea typeface="Arial Unicode MS"/>
              </a:rPr>
              <a:t>The stability of an adduct depends on the donor properties of the base and the acceptor properties of the acid involved. </a:t>
            </a:r>
            <a:r>
              <a:rPr lang="en-US" sz="1800" kern="0" dirty="0">
                <a:solidFill>
                  <a:srgbClr val="000000"/>
                </a:solidFill>
                <a:effectLst/>
                <a:latin typeface="Times New Roman" panose="02020603050405020304" pitchFamily="18" charset="0"/>
                <a:ea typeface="Arial Unicode MS"/>
              </a:rPr>
              <a:t>Thus, we are to consider these two properties to determine the overall stability of the adduct. Involving the above mentioned two properties of </a:t>
            </a:r>
            <a:r>
              <a:rPr lang="en-US" sz="1800" dirty="0">
                <a:solidFill>
                  <a:srgbClr val="000000"/>
                </a:solidFill>
                <a:effectLst/>
                <a:latin typeface="Times New Roman" panose="02020603050405020304" pitchFamily="18" charset="0"/>
                <a:ea typeface="Arial Unicode MS"/>
              </a:rPr>
              <a:t>acids and bases, Drago and his coworkers first proposed the above equation known as </a:t>
            </a:r>
            <a:r>
              <a:rPr lang="en-US" sz="1800" b="1" dirty="0">
                <a:solidFill>
                  <a:srgbClr val="000000"/>
                </a:solidFill>
                <a:effectLst/>
                <a:latin typeface="Times New Roman" panose="02020603050405020304" pitchFamily="18" charset="0"/>
                <a:ea typeface="Arial Unicode MS"/>
              </a:rPr>
              <a:t>Drago-Wayland Equation.</a:t>
            </a:r>
            <a:endParaRPr lang="en-IN" sz="1800" dirty="0">
              <a:effectLst/>
              <a:latin typeface="Times New Roman" panose="02020603050405020304" pitchFamily="18" charset="0"/>
              <a:ea typeface="Arial Unicode MS"/>
            </a:endParaRPr>
          </a:p>
          <a:p>
            <a:pPr indent="228600" algn="just">
              <a:lnSpc>
                <a:spcPct val="107000"/>
              </a:lnSpc>
              <a:spcAft>
                <a:spcPts val="800"/>
              </a:spcAft>
            </a:pPr>
            <a:r>
              <a:rPr lang="en-US" sz="1800" b="1" dirty="0">
                <a:solidFill>
                  <a:srgbClr val="000000"/>
                </a:solidFill>
                <a:effectLst/>
                <a:latin typeface="Times New Roman" panose="02020603050405020304" pitchFamily="18" charset="0"/>
                <a:ea typeface="Arial Unicode MS"/>
              </a:rPr>
              <a:t>If electrostatic interactions are preferred by both components, then an electrostatic interaction stabilizes the adduct.</a:t>
            </a:r>
            <a:r>
              <a:rPr lang="en-US" sz="1800" dirty="0">
                <a:solidFill>
                  <a:srgbClr val="000000"/>
                </a:solidFill>
                <a:effectLst/>
                <a:latin typeface="Times New Roman" panose="02020603050405020304" pitchFamily="18" charset="0"/>
                <a:ea typeface="Arial Unicode MS"/>
              </a:rPr>
              <a:t> </a:t>
            </a:r>
            <a:r>
              <a:rPr lang="en-US" sz="1800" b="1" dirty="0">
                <a:solidFill>
                  <a:srgbClr val="000000"/>
                </a:solidFill>
                <a:effectLst/>
                <a:latin typeface="Times New Roman" panose="02020603050405020304" pitchFamily="18" charset="0"/>
                <a:ea typeface="Arial Unicode MS"/>
              </a:rPr>
              <a:t>But if they prefer covalent interaction, they will also get stabilized through the covalent interaction.</a:t>
            </a:r>
            <a:endParaRPr lang="en-IN" sz="1800" dirty="0">
              <a:effectLst/>
              <a:latin typeface="Times New Roman" panose="02020603050405020304" pitchFamily="18" charset="0"/>
              <a:ea typeface="Arial Unicode MS"/>
            </a:endParaRPr>
          </a:p>
          <a:p>
            <a:pPr algn="ctr">
              <a:lnSpc>
                <a:spcPct val="107000"/>
              </a:lnSpc>
              <a:spcAft>
                <a:spcPts val="800"/>
              </a:spcAft>
            </a:pPr>
            <a:endParaRPr lang="en-US" sz="2800" b="1" dirty="0">
              <a:solidFill>
                <a:srgbClr val="C00000"/>
              </a:solidFill>
              <a:latin typeface="Arial Rounded MT Bold" panose="020F0704030504030204" pitchFamily="34" charset="0"/>
              <a:ea typeface="Arial Unicode MS"/>
            </a:endParaRPr>
          </a:p>
        </p:txBody>
      </p:sp>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76977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329361"/>
          </a:xfrm>
          <a:prstGeom prst="rect">
            <a:avLst/>
          </a:prstGeom>
          <a:noFill/>
        </p:spPr>
        <p:txBody>
          <a:bodyPr wrap="square">
            <a:spAutoFit/>
          </a:bodyPr>
          <a:lstStyle/>
          <a:p>
            <a:pPr algn="ctr">
              <a:lnSpc>
                <a:spcPct val="107000"/>
              </a:lnSpc>
              <a:spcAft>
                <a:spcPts val="800"/>
              </a:spcAft>
            </a:pPr>
            <a:r>
              <a:rPr lang="en-IN" sz="19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SUPERACIDS</a:t>
            </a:r>
          </a:p>
          <a:p>
            <a:pPr indent="228600" algn="just">
              <a:lnSpc>
                <a:spcPct val="107000"/>
              </a:lnSpc>
              <a:spcAft>
                <a:spcPts val="800"/>
              </a:spcAft>
            </a:pPr>
            <a:r>
              <a:rPr lang="en-IN" sz="1900" kern="0" dirty="0" err="1">
                <a:solidFill>
                  <a:srgbClr val="000000"/>
                </a:solidFill>
                <a:effectLst/>
                <a:latin typeface="Times New Roman" panose="02020603050405020304" pitchFamily="18" charset="0"/>
                <a:ea typeface="Times New Roman" panose="02020603050405020304" pitchFamily="18" charset="0"/>
              </a:rPr>
              <a:t>Superacids</a:t>
            </a:r>
            <a:r>
              <a:rPr lang="en-IN" sz="1900" kern="0" dirty="0">
                <a:solidFill>
                  <a:srgbClr val="000000"/>
                </a:solidFill>
                <a:effectLst/>
                <a:latin typeface="Times New Roman" panose="02020603050405020304" pitchFamily="18" charset="0"/>
                <a:ea typeface="Times New Roman" panose="02020603050405020304" pitchFamily="18" charset="0"/>
              </a:rPr>
              <a:t> are a class of extremely strong acids that exhibit greater acidity than conventional acids like sulfuric acid or hydrochloric acid. In aqueous medium strongest acid is H</a:t>
            </a:r>
            <a:r>
              <a:rPr lang="en-IN" sz="1900" kern="0" baseline="-25000" dirty="0">
                <a:solidFill>
                  <a:srgbClr val="000000"/>
                </a:solidFill>
                <a:effectLst/>
                <a:latin typeface="Times New Roman" panose="02020603050405020304" pitchFamily="18" charset="0"/>
                <a:ea typeface="Times New Roman" panose="02020603050405020304" pitchFamily="18" charset="0"/>
              </a:rPr>
              <a:t>3</a:t>
            </a:r>
            <a:r>
              <a:rPr lang="en-IN" sz="1900" kern="0" dirty="0">
                <a:solidFill>
                  <a:srgbClr val="000000"/>
                </a:solidFill>
                <a:effectLst/>
                <a:latin typeface="Times New Roman" panose="02020603050405020304" pitchFamily="18" charset="0"/>
                <a:ea typeface="Times New Roman" panose="02020603050405020304" pitchFamily="18" charset="0"/>
              </a:rPr>
              <a:t>O</a:t>
            </a:r>
            <a:r>
              <a:rPr lang="en-IN" sz="1900" kern="0" baseline="30000" dirty="0">
                <a:solidFill>
                  <a:srgbClr val="000000"/>
                </a:solidFill>
                <a:effectLst/>
                <a:latin typeface="Times New Roman" panose="02020603050405020304" pitchFamily="18" charset="0"/>
                <a:ea typeface="Times New Roman" panose="02020603050405020304" pitchFamily="18" charset="0"/>
              </a:rPr>
              <a:t>+</a:t>
            </a:r>
            <a:r>
              <a:rPr lang="en-IN" sz="1900" kern="0" dirty="0">
                <a:solidFill>
                  <a:srgbClr val="000000"/>
                </a:solidFill>
                <a:effectLst/>
                <a:latin typeface="Times New Roman" panose="02020603050405020304" pitchFamily="18" charset="0"/>
                <a:ea typeface="Times New Roman" panose="02020603050405020304" pitchFamily="18" charset="0"/>
              </a:rPr>
              <a:t>. But super acid is much stronger than it. Therefore, </a:t>
            </a:r>
            <a:r>
              <a:rPr lang="en-IN" sz="1900" kern="0" dirty="0" err="1">
                <a:solidFill>
                  <a:srgbClr val="000000"/>
                </a:solidFill>
                <a:effectLst/>
                <a:latin typeface="Times New Roman" panose="02020603050405020304" pitchFamily="18" charset="0"/>
                <a:ea typeface="Times New Roman" panose="02020603050405020304" pitchFamily="18" charset="0"/>
              </a:rPr>
              <a:t>superacids</a:t>
            </a:r>
            <a:r>
              <a:rPr lang="en-IN" sz="1900" kern="0" dirty="0">
                <a:solidFill>
                  <a:srgbClr val="000000"/>
                </a:solidFill>
                <a:effectLst/>
                <a:latin typeface="Times New Roman" panose="02020603050405020304" pitchFamily="18" charset="0"/>
                <a:ea typeface="Times New Roman" panose="02020603050405020304" pitchFamily="18" charset="0"/>
              </a:rPr>
              <a:t> exist in non-aqueous medium. These acids are characterized by their ability to donate protons (H</a:t>
            </a:r>
            <a:r>
              <a:rPr lang="en-IN" sz="1900" kern="0" baseline="30000" dirty="0">
                <a:solidFill>
                  <a:srgbClr val="000000"/>
                </a:solidFill>
                <a:effectLst/>
                <a:latin typeface="Times New Roman" panose="02020603050405020304" pitchFamily="18" charset="0"/>
                <a:ea typeface="Times New Roman" panose="02020603050405020304" pitchFamily="18" charset="0"/>
              </a:rPr>
              <a:t>+</a:t>
            </a:r>
            <a:r>
              <a:rPr lang="en-IN" sz="1900" kern="0" dirty="0">
                <a:solidFill>
                  <a:srgbClr val="000000"/>
                </a:solidFill>
                <a:effectLst/>
                <a:latin typeface="Times New Roman" panose="02020603050405020304" pitchFamily="18" charset="0"/>
                <a:ea typeface="Times New Roman" panose="02020603050405020304" pitchFamily="18" charset="0"/>
              </a:rPr>
              <a:t>) very easily and to a high extent, making them highly corrosive and capable of protonating even weak bases. </a:t>
            </a:r>
            <a:r>
              <a:rPr lang="en-US" sz="1900" kern="0" dirty="0">
                <a:solidFill>
                  <a:srgbClr val="000000"/>
                </a:solidFill>
                <a:effectLst/>
                <a:latin typeface="Times New Roman" panose="02020603050405020304" pitchFamily="18" charset="0"/>
                <a:ea typeface="Arial Unicode MS"/>
              </a:rPr>
              <a:t>The concentration of super </a:t>
            </a:r>
            <a:r>
              <a:rPr lang="en-US" sz="1900" dirty="0">
                <a:solidFill>
                  <a:srgbClr val="000000"/>
                </a:solidFill>
                <a:effectLst/>
                <a:latin typeface="Times New Roman" panose="02020603050405020304" pitchFamily="18" charset="0"/>
                <a:ea typeface="Arial Unicode MS"/>
              </a:rPr>
              <a:t>acids are generally </a:t>
            </a:r>
            <a:r>
              <a:rPr lang="en-IN" sz="1900" dirty="0">
                <a:solidFill>
                  <a:srgbClr val="000000"/>
                </a:solidFill>
                <a:effectLst/>
                <a:latin typeface="Times New Roman" panose="02020603050405020304" pitchFamily="18" charset="0"/>
                <a:ea typeface="Times New Roman" panose="02020603050405020304" pitchFamily="18" charset="0"/>
              </a:rPr>
              <a:t>10</a:t>
            </a:r>
            <a:r>
              <a:rPr lang="en-IN" sz="1900" baseline="30000" dirty="0">
                <a:solidFill>
                  <a:srgbClr val="000000"/>
                </a:solidFill>
                <a:effectLst/>
                <a:latin typeface="Times New Roman" panose="02020603050405020304" pitchFamily="18" charset="0"/>
                <a:ea typeface="Times New Roman" panose="02020603050405020304" pitchFamily="18" charset="0"/>
              </a:rPr>
              <a:t>6</a:t>
            </a:r>
            <a:r>
              <a:rPr lang="en-IN" sz="1900" dirty="0">
                <a:solidFill>
                  <a:srgbClr val="000000"/>
                </a:solidFill>
                <a:effectLst/>
                <a:latin typeface="Times New Roman" panose="02020603050405020304" pitchFamily="18" charset="0"/>
                <a:ea typeface="Times New Roman" panose="02020603050405020304" pitchFamily="18" charset="0"/>
              </a:rPr>
              <a:t> to 10</a:t>
            </a:r>
            <a:r>
              <a:rPr lang="en-IN" sz="1900" baseline="30000" dirty="0">
                <a:solidFill>
                  <a:srgbClr val="000000"/>
                </a:solidFill>
                <a:effectLst/>
                <a:latin typeface="Times New Roman" panose="02020603050405020304" pitchFamily="18" charset="0"/>
                <a:ea typeface="Times New Roman" panose="02020603050405020304" pitchFamily="18" charset="0"/>
              </a:rPr>
              <a:t>10</a:t>
            </a:r>
            <a:r>
              <a:rPr lang="en-IN" sz="1900" dirty="0">
                <a:solidFill>
                  <a:srgbClr val="000000"/>
                </a:solidFill>
                <a:effectLst/>
                <a:latin typeface="Times New Roman" panose="02020603050405020304" pitchFamily="18" charset="0"/>
                <a:ea typeface="Times New Roman" panose="02020603050405020304" pitchFamily="18" charset="0"/>
              </a:rPr>
              <a:t> </a:t>
            </a:r>
            <a:r>
              <a:rPr lang="en-US" sz="1900" dirty="0">
                <a:solidFill>
                  <a:srgbClr val="000000"/>
                </a:solidFill>
                <a:effectLst/>
                <a:latin typeface="Times New Roman" panose="02020603050405020304" pitchFamily="18" charset="0"/>
                <a:ea typeface="Arial Unicode MS"/>
              </a:rPr>
              <a:t>times higher than that of the relatively concentrated (~1 M) aqueous solution containing strong acids such as HCl, </a:t>
            </a:r>
            <a:r>
              <a:rPr lang="en-IN" sz="1900" dirty="0">
                <a:solidFill>
                  <a:srgbClr val="000000"/>
                </a:solidFill>
                <a:effectLst/>
                <a:latin typeface="Times New Roman" panose="02020603050405020304" pitchFamily="18" charset="0"/>
                <a:ea typeface="Times New Roman" panose="02020603050405020304" pitchFamily="18" charset="0"/>
              </a:rPr>
              <a:t>H</a:t>
            </a:r>
            <a:r>
              <a:rPr lang="en-IN" sz="1900" baseline="-25000" dirty="0">
                <a:solidFill>
                  <a:srgbClr val="000000"/>
                </a:solidFill>
                <a:effectLst/>
                <a:latin typeface="Times New Roman" panose="02020603050405020304" pitchFamily="18" charset="0"/>
                <a:ea typeface="Times New Roman" panose="02020603050405020304" pitchFamily="18" charset="0"/>
              </a:rPr>
              <a:t>2</a:t>
            </a:r>
            <a:r>
              <a:rPr lang="en-IN" sz="1900" dirty="0">
                <a:solidFill>
                  <a:srgbClr val="000000"/>
                </a:solidFill>
                <a:effectLst/>
                <a:latin typeface="Times New Roman" panose="02020603050405020304" pitchFamily="18" charset="0"/>
                <a:ea typeface="Times New Roman" panose="02020603050405020304" pitchFamily="18" charset="0"/>
              </a:rPr>
              <a:t>SO</a:t>
            </a:r>
            <a:r>
              <a:rPr lang="en-IN" sz="1900" baseline="-25000" dirty="0">
                <a:solidFill>
                  <a:srgbClr val="000000"/>
                </a:solidFill>
                <a:effectLst/>
                <a:latin typeface="Times New Roman" panose="02020603050405020304" pitchFamily="18" charset="0"/>
                <a:ea typeface="Times New Roman" panose="02020603050405020304" pitchFamily="18" charset="0"/>
              </a:rPr>
              <a:t>4</a:t>
            </a:r>
            <a:r>
              <a:rPr lang="en-US" sz="1900" dirty="0">
                <a:solidFill>
                  <a:srgbClr val="000000"/>
                </a:solidFill>
                <a:effectLst/>
                <a:latin typeface="Times New Roman" panose="02020603050405020304" pitchFamily="18" charset="0"/>
                <a:ea typeface="Arial Unicode MS"/>
              </a:rPr>
              <a:t> etc.</a:t>
            </a:r>
            <a:endParaRPr lang="en-IN" sz="1900" dirty="0">
              <a:effectLst/>
              <a:latin typeface="Times New Roman" panose="02020603050405020304" pitchFamily="18" charset="0"/>
              <a:ea typeface="Arial Unicode MS"/>
            </a:endParaRPr>
          </a:p>
          <a:p>
            <a:pPr algn="just"/>
            <a:r>
              <a:rPr lang="en-IN" sz="1900" kern="0" dirty="0">
                <a:solidFill>
                  <a:srgbClr val="000000"/>
                </a:solidFill>
                <a:effectLst/>
                <a:latin typeface="Times New Roman" panose="02020603050405020304" pitchFamily="18" charset="0"/>
                <a:ea typeface="Times New Roman" panose="02020603050405020304" pitchFamily="18" charset="0"/>
              </a:rPr>
              <a:t>The </a:t>
            </a:r>
            <a:r>
              <a:rPr lang="en-IN" sz="1900" b="1" kern="0" dirty="0">
                <a:solidFill>
                  <a:srgbClr val="000000"/>
                </a:solidFill>
                <a:effectLst/>
                <a:latin typeface="Times New Roman" panose="02020603050405020304" pitchFamily="18" charset="0"/>
                <a:ea typeface="Times New Roman" panose="02020603050405020304" pitchFamily="18" charset="0"/>
              </a:rPr>
              <a:t>strength of a superacid is usually measured using the Hammett acidity function (H</a:t>
            </a:r>
            <a:r>
              <a:rPr lang="en-IN" sz="1900" b="1" kern="0" baseline="-25000" dirty="0">
                <a:solidFill>
                  <a:srgbClr val="000000"/>
                </a:solidFill>
                <a:effectLst/>
                <a:latin typeface="Times New Roman" panose="02020603050405020304" pitchFamily="18" charset="0"/>
                <a:ea typeface="Times New Roman" panose="02020603050405020304" pitchFamily="18" charset="0"/>
              </a:rPr>
              <a:t>0</a:t>
            </a:r>
            <a:r>
              <a:rPr lang="en-IN" sz="1900" b="1" kern="0" dirty="0">
                <a:solidFill>
                  <a:srgbClr val="000000"/>
                </a:solidFill>
                <a:effectLst/>
                <a:latin typeface="Times New Roman" panose="02020603050405020304" pitchFamily="18" charset="0"/>
                <a:ea typeface="Times New Roman" panose="02020603050405020304" pitchFamily="18" charset="0"/>
              </a:rPr>
              <a:t>),</a:t>
            </a:r>
            <a:r>
              <a:rPr lang="en-IN" sz="1900" kern="0" dirty="0">
                <a:solidFill>
                  <a:srgbClr val="000000"/>
                </a:solidFill>
                <a:effectLst/>
                <a:latin typeface="Times New Roman" panose="02020603050405020304" pitchFamily="18" charset="0"/>
                <a:ea typeface="Times New Roman" panose="02020603050405020304" pitchFamily="18" charset="0"/>
              </a:rPr>
              <a:t> which provides a scale to compare acid strengths. </a:t>
            </a:r>
            <a:r>
              <a:rPr lang="en-IN" sz="1900" b="1" kern="0" dirty="0">
                <a:solidFill>
                  <a:srgbClr val="000000"/>
                </a:solidFill>
                <a:effectLst/>
                <a:latin typeface="Times New Roman" panose="02020603050405020304" pitchFamily="18" charset="0"/>
                <a:ea typeface="Times New Roman" panose="02020603050405020304" pitchFamily="18" charset="0"/>
              </a:rPr>
              <a:t>George </a:t>
            </a:r>
            <a:r>
              <a:rPr lang="en-IN" sz="1900" b="1" kern="0" dirty="0" err="1">
                <a:solidFill>
                  <a:srgbClr val="000000"/>
                </a:solidFill>
                <a:effectLst/>
                <a:latin typeface="Times New Roman" panose="02020603050405020304" pitchFamily="18" charset="0"/>
                <a:ea typeface="Times New Roman" panose="02020603050405020304" pitchFamily="18" charset="0"/>
              </a:rPr>
              <a:t>Olah</a:t>
            </a:r>
            <a:r>
              <a:rPr lang="en-IN" sz="1900" kern="0" dirty="0">
                <a:solidFill>
                  <a:srgbClr val="000000"/>
                </a:solidFill>
                <a:effectLst/>
                <a:latin typeface="Times New Roman" panose="02020603050405020304" pitchFamily="18" charset="0"/>
                <a:ea typeface="Times New Roman" panose="02020603050405020304" pitchFamily="18" charset="0"/>
              </a:rPr>
              <a:t> first used the term "superacid" in the 1960s. </a:t>
            </a:r>
            <a:r>
              <a:rPr lang="en-IN" sz="1900" dirty="0">
                <a:solidFill>
                  <a:srgbClr val="000000"/>
                </a:solidFill>
                <a:effectLst/>
                <a:latin typeface="Times New Roman" panose="02020603050405020304" pitchFamily="18" charset="0"/>
                <a:ea typeface="Times New Roman" panose="02020603050405020304" pitchFamily="18" charset="0"/>
              </a:rPr>
              <a:t>He discovered that a mixture of anhydrous hydrogen fluoride (HF) and a strong Lewis acid such as antimony pentafluoride (SbF</a:t>
            </a:r>
            <a:r>
              <a:rPr lang="en-IN" sz="1900" baseline="-25000" dirty="0">
                <a:solidFill>
                  <a:srgbClr val="000000"/>
                </a:solidFill>
                <a:effectLst/>
                <a:latin typeface="Times New Roman" panose="02020603050405020304" pitchFamily="18" charset="0"/>
                <a:ea typeface="Times New Roman" panose="02020603050405020304" pitchFamily="18" charset="0"/>
              </a:rPr>
              <a:t>5</a:t>
            </a:r>
            <a:r>
              <a:rPr lang="en-IN" sz="1900" dirty="0">
                <a:solidFill>
                  <a:srgbClr val="000000"/>
                </a:solidFill>
                <a:effectLst/>
                <a:latin typeface="Times New Roman" panose="02020603050405020304" pitchFamily="18" charset="0"/>
                <a:ea typeface="Times New Roman" panose="02020603050405020304" pitchFamily="18" charset="0"/>
              </a:rPr>
              <a:t>) could form a </a:t>
            </a:r>
            <a:r>
              <a:rPr lang="en-IN" sz="1900" dirty="0" err="1">
                <a:solidFill>
                  <a:srgbClr val="000000"/>
                </a:solidFill>
                <a:effectLst/>
                <a:latin typeface="Times New Roman" panose="02020603050405020304" pitchFamily="18" charset="0"/>
                <a:ea typeface="Times New Roman" panose="02020603050405020304" pitchFamily="18" charset="0"/>
              </a:rPr>
              <a:t>superacidic</a:t>
            </a:r>
            <a:r>
              <a:rPr lang="en-IN" sz="1900" dirty="0">
                <a:solidFill>
                  <a:srgbClr val="000000"/>
                </a:solidFill>
                <a:effectLst/>
                <a:latin typeface="Times New Roman" panose="02020603050405020304" pitchFamily="18" charset="0"/>
                <a:ea typeface="Times New Roman" panose="02020603050405020304" pitchFamily="18" charset="0"/>
              </a:rPr>
              <a:t> medium. This mixture, known as "magic acid," is one of the most well-known and widely used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can be synthesized by combining a strong acid with a powerful Lewis acid or a </a:t>
            </a:r>
            <a:r>
              <a:rPr lang="en-IN" sz="1900" dirty="0" err="1">
                <a:solidFill>
                  <a:srgbClr val="000000"/>
                </a:solidFill>
                <a:effectLst/>
                <a:latin typeface="Times New Roman" panose="02020603050405020304" pitchFamily="18" charset="0"/>
                <a:ea typeface="Times New Roman" panose="02020603050405020304" pitchFamily="18" charset="0"/>
              </a:rPr>
              <a:t>superacidic</a:t>
            </a:r>
            <a:r>
              <a:rPr lang="en-IN" sz="1900" dirty="0">
                <a:solidFill>
                  <a:srgbClr val="000000"/>
                </a:solidFill>
                <a:effectLst/>
                <a:latin typeface="Times New Roman" panose="02020603050405020304" pitchFamily="18" charset="0"/>
                <a:ea typeface="Times New Roman" panose="02020603050405020304" pitchFamily="18" charset="0"/>
              </a:rPr>
              <a:t> anion.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have applications in various chemical processes, including organic synthesis, petrochemical refining, and polymerization reactions. Due to their high reactivity and corrosive nature, they require special handling and precautions. Some common </a:t>
            </a:r>
            <a:r>
              <a:rPr lang="en-IN" sz="1900" dirty="0" err="1">
                <a:solidFill>
                  <a:srgbClr val="000000"/>
                </a:solidFill>
                <a:effectLst/>
                <a:latin typeface="Times New Roman" panose="02020603050405020304" pitchFamily="18" charset="0"/>
                <a:ea typeface="Times New Roman" panose="02020603050405020304" pitchFamily="18" charset="0"/>
              </a:rPr>
              <a:t>superacids</a:t>
            </a:r>
            <a:r>
              <a:rPr lang="en-IN" sz="1900" dirty="0">
                <a:solidFill>
                  <a:srgbClr val="000000"/>
                </a:solidFill>
                <a:effectLst/>
                <a:latin typeface="Times New Roman" panose="02020603050405020304" pitchFamily="18" charset="0"/>
                <a:ea typeface="Times New Roman" panose="02020603050405020304" pitchFamily="18" charset="0"/>
              </a:rPr>
              <a:t> are:</a:t>
            </a:r>
            <a:endParaRPr lang="en-US" sz="1900" b="1" dirty="0">
              <a:solidFill>
                <a:srgbClr val="C00000"/>
              </a:solidFill>
              <a:latin typeface="Arial Rounded MT Bold" panose="020F0704030504030204" pitchFamily="34" charset="0"/>
              <a:ea typeface="Arial Unicode MS"/>
            </a:endParaRPr>
          </a:p>
        </p:txBody>
      </p:sp>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144683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433171"/>
              </a:xfrm>
              <a:prstGeom prst="rect">
                <a:avLst/>
              </a:prstGeom>
              <a:noFill/>
            </p:spPr>
            <p:txBody>
              <a:bodyPr wrap="square">
                <a:spAutoFit/>
              </a:bodyPr>
              <a:lstStyle/>
              <a:p>
                <a:pPr algn="ctr">
                  <a:lnSpc>
                    <a:spcPct val="107000"/>
                  </a:lnSpc>
                  <a:spcAft>
                    <a:spcPts val="800"/>
                  </a:spcAft>
                </a:pPr>
                <a:r>
                  <a:rPr lang="en-IN" sz="22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SUPERACIDS</a:t>
                </a:r>
              </a:p>
              <a:p>
                <a:pPr algn="just">
                  <a:lnSpc>
                    <a:spcPct val="107000"/>
                  </a:lnSpc>
                  <a:spcAft>
                    <a:spcPts val="800"/>
                  </a:spcAft>
                </a:pPr>
                <a:r>
                  <a:rPr lang="en-IN" sz="2200" b="1" kern="0" dirty="0">
                    <a:uFill>
                      <a:solidFill>
                        <a:srgbClr val="000000"/>
                      </a:solidFill>
                    </a:uFill>
                    <a:latin typeface="Arial Rounded MT Bold" panose="020F0704030504030204" pitchFamily="34" charset="0"/>
                    <a:ea typeface="Times New Roman" panose="02020603050405020304" pitchFamily="18" charset="0"/>
                    <a:cs typeface="Times New Roman" panose="02020603050405020304" pitchFamily="18" charset="0"/>
                  </a:rPr>
                  <a:t>1. </a:t>
                </a:r>
                <a:r>
                  <a:rPr lang="en-IN" sz="2200" b="1"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Fluoroantimonic</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(HSbF</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6</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This is a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superacidic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liquid formed by mixing hydrogen fluoride (HF) which is a Bronsted acid and antimony pentafluoride (SbF</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which is a powerful Lewis acid. It is one of the strongest known acids. Acidity (measured by H</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of HF increases with the addition of a fluoride acceptor (e.g. SbF</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through the reaction</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2HF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H</a:t>
                </a:r>
                <a:r>
                  <a:rPr lang="en-IN" sz="2200" baseline="-25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F</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 +F</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a:t>
                </a:r>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SbF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 F</a:t>
                </a:r>
                <a:r>
                  <a:rPr lang="en-IN" sz="2200" baseline="30000" dirty="0">
                    <a:solidFill>
                      <a:srgbClr val="000000"/>
                    </a:solidFill>
                    <a:effectLst/>
                    <a:latin typeface="Times New Roman" panose="02020603050405020304" pitchFamily="18" charset="0"/>
                    <a:ea typeface="Times New Roman" panose="02020603050405020304" pitchFamily="18" charset="0"/>
                  </a:rPr>
                  <a:t>-</a:t>
                </a:r>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Sb</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b>
                        <m:r>
                          <a:rPr lang="en-IN" sz="2200">
                            <a:solidFill>
                              <a:srgbClr val="000000"/>
                            </a:solidFill>
                            <a:effectLst/>
                            <a:latin typeface="Cambria Math" panose="02040503050406030204" pitchFamily="18" charset="0"/>
                            <a:ea typeface="Times New Roman" panose="02020603050405020304" pitchFamily="18" charset="0"/>
                          </a:rPr>
                          <m:t>6</m:t>
                        </m:r>
                      </m:sub>
                      <m:sup>
                        <m:r>
                          <a:rPr lang="en-IN" sz="2200" i="1">
                            <a:solidFill>
                              <a:srgbClr val="000000"/>
                            </a:solidFill>
                            <a:effectLs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2HF+ SbF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H</a:t>
                </a:r>
                <a:r>
                  <a:rPr lang="en-IN" sz="2200" baseline="-25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F + </a:t>
                </a:r>
                <a14:m>
                  <m:oMath xmlns:m="http://schemas.openxmlformats.org/officeDocument/2006/math">
                    <m:r>
                      <a:rPr lang="en-US" sz="2200">
                        <a:solidFill>
                          <a:srgbClr val="000000"/>
                        </a:solidFill>
                        <a:effectLst/>
                        <a:highlight>
                          <a:srgbClr val="FFFFFF"/>
                        </a:highlight>
                        <a:latin typeface="Cambria Math" panose="02040503050406030204" pitchFamily="18" charset="0"/>
                        <a:ea typeface="Arial Unicode MS"/>
                      </a:rPr>
                      <m:t>⇌</m:t>
                    </m:r>
                  </m:oMath>
                </a14:m>
                <a:r>
                  <a:rPr lang="en-IN" sz="2200" dirty="0">
                    <a:solidFill>
                      <a:srgbClr val="000000"/>
                    </a:solidFill>
                    <a:effectLst/>
                    <a:latin typeface="Times New Roman" panose="02020603050405020304" pitchFamily="18" charset="0"/>
                    <a:ea typeface="Times New Roman" panose="02020603050405020304" pitchFamily="18" charset="0"/>
                  </a:rPr>
                  <a:t> Sb</a:t>
                </a:r>
                <a14:m>
                  <m:oMath xmlns:m="http://schemas.openxmlformats.org/officeDocument/2006/math">
                    <m:sSubSup>
                      <m:sSubSupPr>
                        <m:ctrlPr>
                          <a:rPr lang="en-IN" sz="2200" i="1">
                            <a:solidFill>
                              <a:srgbClr val="000000"/>
                            </a:solidFill>
                            <a:effectLst/>
                            <a:latin typeface="Cambria Math" panose="02040503050406030204" pitchFamily="18" charset="0"/>
                            <a:ea typeface="Times New Roman" panose="02020603050405020304" pitchFamily="18" charset="0"/>
                          </a:rPr>
                        </m:ctrlPr>
                      </m:sSub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b>
                        <m:r>
                          <a:rPr lang="en-IN" sz="2200">
                            <a:solidFill>
                              <a:srgbClr val="000000"/>
                            </a:solidFill>
                            <a:effectLst/>
                            <a:latin typeface="Cambria Math" panose="02040503050406030204" pitchFamily="18" charset="0"/>
                            <a:ea typeface="Times New Roman" panose="02020603050405020304" pitchFamily="18" charset="0"/>
                          </a:rPr>
                          <m:t>6</m:t>
                        </m:r>
                      </m:sub>
                      <m:sup>
                        <m:r>
                          <a:rPr lang="en-IN" sz="2200" i="1">
                            <a:solidFill>
                              <a:srgbClr val="000000"/>
                            </a:solidFill>
                            <a:effectLs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Other fluoride acceptors like BF</a:t>
                </a:r>
                <a:r>
                  <a:rPr lang="en-IN" sz="2200" baseline="-25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NbF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and TaF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may also participate in the same way. With the addition of a fluoride donor (e.g. </a:t>
                </a:r>
                <a:r>
                  <a:rPr lang="en-IN" sz="2200" dirty="0" err="1">
                    <a:solidFill>
                      <a:srgbClr val="000000"/>
                    </a:solidFill>
                    <a:effectLst/>
                    <a:latin typeface="Times New Roman" panose="02020603050405020304" pitchFamily="18" charset="0"/>
                    <a:ea typeface="Times New Roman" panose="02020603050405020304" pitchFamily="18" charset="0"/>
                  </a:rPr>
                  <a:t>NaF</a:t>
                </a:r>
                <a:r>
                  <a:rPr lang="en-IN" sz="2200" dirty="0">
                    <a:solidFill>
                      <a:srgbClr val="000000"/>
                    </a:solidFill>
                    <a:effectLst/>
                    <a:latin typeface="Times New Roman" panose="02020603050405020304" pitchFamily="18" charset="0"/>
                    <a:ea typeface="Times New Roman" panose="02020603050405020304" pitchFamily="18" charset="0"/>
                  </a:rPr>
                  <a:t>), the acidity of HF decreases. In fact, an external source of </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p>
                        <m:r>
                          <a:rPr lang="en-IN" sz="2200" i="1">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disfavours the </a:t>
                </a:r>
                <a:r>
                  <a:rPr lang="en-IN" sz="2200" dirty="0" err="1">
                    <a:solidFill>
                      <a:srgbClr val="000000"/>
                    </a:solidFill>
                    <a:effectLst/>
                    <a:latin typeface="Times New Roman" panose="02020603050405020304" pitchFamily="18" charset="0"/>
                    <a:ea typeface="Times New Roman" panose="02020603050405020304" pitchFamily="18" charset="0"/>
                  </a:rPr>
                  <a:t>autoionisation</a:t>
                </a:r>
                <a:r>
                  <a:rPr lang="en-IN" sz="2200" dirty="0">
                    <a:solidFill>
                      <a:srgbClr val="000000"/>
                    </a:solidFill>
                    <a:effectLst/>
                    <a:latin typeface="Times New Roman" panose="02020603050405020304" pitchFamily="18" charset="0"/>
                    <a:ea typeface="Times New Roman" panose="02020603050405020304" pitchFamily="18" charset="0"/>
                  </a:rPr>
                  <a:t> of HF. </a:t>
                </a:r>
                <a:endParaRPr lang="en-IN" sz="2200" dirty="0">
                  <a:effectLst/>
                  <a:latin typeface="Times New Roman" panose="02020603050405020304" pitchFamily="18" charset="0"/>
                  <a:ea typeface="Arial Unicode MS"/>
                </a:endParaRPr>
              </a:p>
              <a:p>
                <a:pPr lvl="0" algn="just"/>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2. </a:t>
                </a:r>
                <a:r>
                  <a:rPr lang="en-IN" sz="2200" b="1"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Triflic</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(CF</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SO</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H):</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Triflic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or trifluoromethanesulfonic acid, is an organic superacid with H</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0</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 -15. It is a strong Bronsted acid and is widely used in various chemical reactions and as a catalyst.</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433171"/>
              </a:xfrm>
              <a:prstGeom prst="rect">
                <a:avLst/>
              </a:prstGeom>
              <a:blipFill>
                <a:blip r:embed="rId2"/>
                <a:stretch>
                  <a:fillRect l="-937" t="-663" r="-865" b="-947"/>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426155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381000" y="76200"/>
                <a:ext cx="8305800" cy="6515566"/>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latin typeface="Arial Rounded MT Bold" panose="020F0704030504030204" pitchFamily="34" charset="0"/>
                    <a:ea typeface="Arial Unicode MS"/>
                  </a:rPr>
                  <a:t>ACID-BASE EQUILIBRIA IN AQUEOUS SOLUTION </a:t>
                </a:r>
                <a:endParaRPr lang="en-IN" sz="2400" dirty="0">
                  <a:solidFill>
                    <a:srgbClr val="C00000"/>
                  </a:solidFill>
                  <a:effectLst/>
                  <a:latin typeface="Times New Roman" panose="02020603050405020304" pitchFamily="18" charset="0"/>
                  <a:ea typeface="Arial Unicode MS"/>
                </a:endParaRP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nSpc>
                    <a:spcPct val="107000"/>
                  </a:lnSpc>
                  <a:spcAft>
                    <a:spcPts val="800"/>
                  </a:spcAft>
                </a:pPr>
                <a:r>
                  <a:rPr lang="en-US" sz="2800" b="1" dirty="0">
                    <a:solidFill>
                      <a:srgbClr val="000000"/>
                    </a:solidFill>
                    <a:effectLst/>
                    <a:highlight>
                      <a:srgbClr val="FFFFFF"/>
                    </a:highlight>
                    <a:latin typeface="Times New Roman" panose="02020603050405020304" pitchFamily="18" charset="0"/>
                    <a:ea typeface="Arial Unicode MS"/>
                  </a:rPr>
                  <a:t>Weak acid and base equilibrium</a:t>
                </a:r>
                <a:r>
                  <a:rPr lang="en-US" sz="2800" dirty="0">
                    <a:solidFill>
                      <a:srgbClr val="000000"/>
                    </a:solidFill>
                    <a:effectLst/>
                    <a:highlight>
                      <a:srgbClr val="FFFFFF"/>
                    </a:highlight>
                    <a:latin typeface="Times New Roman" panose="02020603050405020304" pitchFamily="18" charset="0"/>
                    <a:ea typeface="Arial Unicode MS"/>
                  </a:rPr>
                  <a:t> refer to the equilibrium in weak acid and base reactions because of their partial ionization in a solution.</a:t>
                </a:r>
                <a:r>
                  <a:rPr lang="en-US" sz="2800" b="1" dirty="0">
                    <a:solidFill>
                      <a:srgbClr val="000000"/>
                    </a:solidFill>
                    <a:effectLst/>
                    <a:latin typeface="Times New Roman" panose="02020603050405020304" pitchFamily="18" charset="0"/>
                    <a:ea typeface="Arial Unicode MS"/>
                  </a:rPr>
                  <a:t> </a:t>
                </a:r>
                <a:endParaRPr lang="en-IN" sz="2800" dirty="0">
                  <a:effectLst/>
                  <a:latin typeface="Times New Roman" panose="02020603050405020304" pitchFamily="18" charset="0"/>
                  <a:ea typeface="Arial Unicode MS"/>
                </a:endParaRPr>
              </a:p>
              <a:p>
                <a:pPr>
                  <a:lnSpc>
                    <a:spcPct val="107000"/>
                  </a:lnSpc>
                  <a:spcAft>
                    <a:spcPts val="800"/>
                  </a:spcAft>
                </a:pPr>
                <a:r>
                  <a:rPr lang="en-US" sz="2800" b="1" dirty="0">
                    <a:solidFill>
                      <a:srgbClr val="000000"/>
                    </a:solidFill>
                    <a:effectLst/>
                    <a:latin typeface="Times New Roman" panose="02020603050405020304" pitchFamily="18" charset="0"/>
                    <a:ea typeface="Arial Unicode MS"/>
                  </a:rPr>
                  <a:t>Hydrolysis of salt of weak acid-strong base:</a:t>
                </a:r>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latin typeface="Times New Roman" panose="02020603050405020304" pitchFamily="18" charset="0"/>
                    <a:ea typeface="Arial Unicode MS"/>
                  </a:rPr>
                  <a:t>CH</a:t>
                </a:r>
                <a:r>
                  <a:rPr lang="en-US" sz="2800" baseline="-25000" dirty="0">
                    <a:solidFill>
                      <a:srgbClr val="000000"/>
                    </a:solidFill>
                    <a:effectLst/>
                    <a:latin typeface="Times New Roman" panose="02020603050405020304" pitchFamily="18" charset="0"/>
                    <a:ea typeface="Arial Unicode MS"/>
                  </a:rPr>
                  <a:t>3</a:t>
                </a:r>
                <a14:m>
                  <m:oMath xmlns:m="http://schemas.openxmlformats.org/officeDocument/2006/math">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800" dirty="0">
                    <a:solidFill>
                      <a:srgbClr val="000000"/>
                    </a:solidFill>
                    <a:effectLst/>
                    <a:latin typeface="Times New Roman" panose="02020603050405020304" pitchFamily="18" charset="0"/>
                    <a:ea typeface="Arial Unicode MS"/>
                  </a:rPr>
                  <a:t> + H</a:t>
                </a:r>
                <a:r>
                  <a:rPr lang="en-US" sz="2800" baseline="-25000" dirty="0">
                    <a:solidFill>
                      <a:srgbClr val="000000"/>
                    </a:solidFill>
                    <a:effectLst/>
                    <a:latin typeface="Times New Roman" panose="02020603050405020304" pitchFamily="18" charset="0"/>
                    <a:ea typeface="Arial Unicode MS"/>
                  </a:rPr>
                  <a:t>2</a:t>
                </a:r>
                <a:r>
                  <a:rPr lang="en-US" sz="2800" dirty="0">
                    <a:solidFill>
                      <a:srgbClr val="000000"/>
                    </a:solidFill>
                    <a:effectLst/>
                    <a:latin typeface="Times New Roman" panose="02020603050405020304" pitchFamily="18" charset="0"/>
                    <a:ea typeface="Arial Unicode MS"/>
                  </a:rPr>
                  <a:t>O </a:t>
                </a:r>
                <a14:m>
                  <m:oMath xmlns:m="http://schemas.openxmlformats.org/officeDocument/2006/math">
                    <m:r>
                      <a:rPr lang="en-US" sz="2800">
                        <a:solidFill>
                          <a:srgbClr val="000000"/>
                        </a:solidFill>
                        <a:effectLst/>
                        <a:highlight>
                          <a:srgbClr val="FFFFFF"/>
                        </a:highlight>
                        <a:latin typeface="Cambria Math" panose="02040503050406030204" pitchFamily="18" charset="0"/>
                        <a:ea typeface="Arial Unicode MS"/>
                      </a:rPr>
                      <m:t>⇌</m:t>
                    </m:r>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CH</a:t>
                </a:r>
                <a:r>
                  <a:rPr lang="en-US" sz="28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3</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COOH + </a:t>
                </a:r>
                <a14:m>
                  <m:oMath xmlns:m="http://schemas.openxmlformats.org/officeDocument/2006/math">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The hydrolysis constant </a:t>
                </a:r>
                <a14:m>
                  <m:oMath xmlns:m="http://schemas.openxmlformats.org/officeDocument/2006/math">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h</m:t>
                        </m:r>
                      </m:sub>
                    </m:sSub>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Na</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2</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m:t>
                            </m:r>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2</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m:t>
                            </m:r>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COOH</m:t>
                            </m:r>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r>
                      <a:rPr lang="en-US" sz="2800">
                        <a:solidFill>
                          <a:srgbClr val="000000"/>
                        </a:solidFill>
                        <a:effectLst/>
                        <a:latin typeface="Cambria Math" panose="02040503050406030204" pitchFamily="18" charset="0"/>
                        <a:ea typeface="Arial Unicode MS"/>
                      </a:rPr>
                      <m:t>×</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 </m:t>
                    </m:r>
                    <m:f>
                      <m:f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8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8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H</m:t>
                            </m:r>
                            <m:r>
                              <a:rPr lang="en-US" sz="2800">
                                <a:solidFill>
                                  <a:srgbClr val="000000"/>
                                </a:solidFill>
                                <a:effectLst/>
                                <a:highlight>
                                  <a:srgbClr val="FFFFFF"/>
                                </a:highlight>
                                <a:latin typeface="Cambria Math" panose="02040503050406030204" pitchFamily="18" charset="0"/>
                                <a:ea typeface="Times New Roman" panose="02020603050405020304" pitchFamily="18" charset="0"/>
                              </a:rPr>
                              <m:t>2</m:t>
                            </m:r>
                            <m:r>
                              <m:rPr>
                                <m:sty m:val="p"/>
                              </m:rPr>
                              <a:rPr lang="en-US" sz="2800">
                                <a:solidFill>
                                  <a:srgbClr val="000000"/>
                                </a:solidFill>
                                <a:effectLst/>
                                <a:highlight>
                                  <a:srgbClr val="FFFFFF"/>
                                </a:highlight>
                                <a:latin typeface="Cambria Math" panose="02040503050406030204" pitchFamily="18" charset="0"/>
                                <a:ea typeface="Times New Roman" panose="02020603050405020304" pitchFamily="18" charset="0"/>
                              </a:rPr>
                              <m:t>O</m:t>
                            </m:r>
                          </m:e>
                        </m:d>
                      </m:den>
                    </m:f>
                  </m:oMath>
                </a14:m>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800" i="1">
                            <a:solidFill>
                              <a:srgbClr val="000000"/>
                            </a:solidFill>
                            <a:effectLst/>
                            <a:latin typeface="Cambria Math" panose="02040503050406030204" pitchFamily="18" charset="0"/>
                            <a:ea typeface="Arial Unicode MS"/>
                          </a:rPr>
                        </m:ctrlPr>
                      </m:fPr>
                      <m:num>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w</m:t>
                            </m:r>
                          </m:sub>
                        </m:sSub>
                      </m:num>
                      <m:den>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a</m:t>
                            </m:r>
                          </m:sub>
                        </m:sSub>
                      </m:den>
                    </m:f>
                  </m:oMath>
                </a14:m>
                <a:endParaRPr lang="en-IN" sz="2800" dirty="0">
                  <a:effectLst/>
                  <a:latin typeface="Times New Roman" panose="02020603050405020304" pitchFamily="18" charset="0"/>
                  <a:ea typeface="Arial Unicode MS"/>
                </a:endParaRPr>
              </a:p>
              <a:p>
                <a:pPr>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So </a:t>
                </a:r>
                <a14:m>
                  <m:oMath xmlns:m="http://schemas.openxmlformats.org/officeDocument/2006/math">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h</m:t>
                        </m:r>
                      </m:sub>
                    </m:sSub>
                  </m:oMath>
                </a14:m>
                <a:r>
                  <a:rPr lang="en-US" sz="2800"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800" i="1">
                            <a:solidFill>
                              <a:srgbClr val="000000"/>
                            </a:solidFill>
                            <a:effectLst/>
                            <a:latin typeface="Cambria Math" panose="02040503050406030204" pitchFamily="18" charset="0"/>
                            <a:ea typeface="Arial Unicode MS"/>
                          </a:rPr>
                        </m:ctrlPr>
                      </m:fPr>
                      <m:num>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w</m:t>
                            </m:r>
                          </m:sub>
                        </m:sSub>
                      </m:num>
                      <m:den>
                        <m:sSub>
                          <m:sSubPr>
                            <m:ctrlPr>
                              <a:rPr lang="en-IN" sz="2800" i="1">
                                <a:solidFill>
                                  <a:srgbClr val="000000"/>
                                </a:solidFill>
                                <a:effectLst/>
                                <a:latin typeface="Cambria Math" panose="02040503050406030204" pitchFamily="18" charset="0"/>
                                <a:ea typeface="Arial Unicode MS"/>
                              </a:rPr>
                            </m:ctrlPr>
                          </m:sSubPr>
                          <m:e>
                            <m:r>
                              <m:rPr>
                                <m:sty m:val="p"/>
                              </m:rPr>
                              <a:rPr lang="en-US" sz="2800">
                                <a:solidFill>
                                  <a:srgbClr val="000000"/>
                                </a:solidFill>
                                <a:effectLst/>
                                <a:latin typeface="Cambria Math" panose="02040503050406030204" pitchFamily="18" charset="0"/>
                                <a:ea typeface="Arial Unicode MS"/>
                              </a:rPr>
                              <m:t>K</m:t>
                            </m:r>
                          </m:e>
                          <m:sub>
                            <m:r>
                              <m:rPr>
                                <m:sty m:val="p"/>
                              </m:rPr>
                              <a:rPr lang="en-US" sz="2800">
                                <a:solidFill>
                                  <a:srgbClr val="000000"/>
                                </a:solidFill>
                                <a:effectLst/>
                                <a:latin typeface="Cambria Math" panose="02040503050406030204" pitchFamily="18" charset="0"/>
                                <a:ea typeface="Arial Unicode MS"/>
                              </a:rPr>
                              <m:t>a</m:t>
                            </m:r>
                          </m:sub>
                        </m:sSub>
                      </m:den>
                    </m:f>
                  </m:oMath>
                </a14:m>
                <a:endParaRPr lang="en-IN" sz="28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B14505C9-3E1C-D36C-7DD8-48491736AAA6}"/>
                  </a:ext>
                </a:extLst>
              </p:cNvPr>
              <p:cNvSpPr txBox="1">
                <a:spLocks noRot="1" noChangeAspect="1" noMove="1" noResize="1" noEditPoints="1" noAdjustHandles="1" noChangeArrowheads="1" noChangeShapeType="1" noTextEdit="1"/>
              </p:cNvSpPr>
              <p:nvPr/>
            </p:nvSpPr>
            <p:spPr>
              <a:xfrm>
                <a:off x="381000" y="76200"/>
                <a:ext cx="8305800" cy="6515566"/>
              </a:xfrm>
              <a:prstGeom prst="rect">
                <a:avLst/>
              </a:prstGeom>
              <a:blipFill>
                <a:blip r:embed="rId2"/>
                <a:stretch>
                  <a:fillRect l="-1542" t="-843"/>
                </a:stretch>
              </a:blipFill>
            </p:spPr>
            <p:txBody>
              <a:bodyPr/>
              <a:lstStyle/>
              <a:p>
                <a:r>
                  <a:rPr lang="en-IN">
                    <a:noFill/>
                  </a:rPr>
                  <a:t> </a:t>
                </a:r>
              </a:p>
            </p:txBody>
          </p:sp>
        </mc:Fallback>
      </mc:AlternateContent>
    </p:spTree>
    <p:extLst>
      <p:ext uri="{BB962C8B-B14F-4D97-AF65-F5344CB8AC3E}">
        <p14:creationId xmlns:p14="http://schemas.microsoft.com/office/powerpoint/2010/main" val="318942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166502"/>
                <a:ext cx="8458200" cy="6406882"/>
              </a:xfrm>
              <a:prstGeom prst="rect">
                <a:avLst/>
              </a:prstGeom>
              <a:noFill/>
            </p:spPr>
            <p:txBody>
              <a:bodyPr wrap="square">
                <a:spAutoFit/>
              </a:bodyPr>
              <a:lstStyle/>
              <a:p>
                <a:pPr algn="ctr">
                  <a:lnSpc>
                    <a:spcPct val="107000"/>
                  </a:lnSpc>
                  <a:spcAft>
                    <a:spcPts val="800"/>
                  </a:spcAft>
                </a:pPr>
                <a:r>
                  <a:rPr lang="en-IN" sz="22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rPr>
                  <a:t>SUPERACIDS</a:t>
                </a:r>
              </a:p>
              <a:p>
                <a:pPr algn="ctr">
                  <a:lnSpc>
                    <a:spcPct val="107000"/>
                  </a:lnSpc>
                  <a:spcAft>
                    <a:spcPts val="800"/>
                  </a:spcAft>
                </a:pPr>
                <a:endParaRPr lang="en-IN" sz="2200" b="1" kern="0" dirty="0">
                  <a:solidFill>
                    <a:srgbClr val="C00000"/>
                  </a:solidFill>
                  <a:effectLst/>
                  <a:latin typeface="Arial Rounded MT Bold" panose="020F0704030504030204" pitchFamily="34" charset="0"/>
                  <a:ea typeface="Times New Roman" panose="02020603050405020304" pitchFamily="18" charset="0"/>
                  <a:cs typeface="Times New Roman" panose="02020603050405020304" pitchFamily="18" charset="0"/>
                </a:endParaRPr>
              </a:p>
              <a:p>
                <a:pPr lvl="0" algn="just"/>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 </a:t>
                </a:r>
                <a:r>
                  <a:rPr lang="en-IN" sz="2200" b="1"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Fluorosulfuric</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(HSO</a:t>
                </a:r>
                <a:r>
                  <a:rPr lang="en-IN" sz="2200" b="1"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b="1"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Fluorosulfuric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is a highly corrosive superacid. HSO</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 is obtained from sulfuric acid by replacing an OH group with F of HF. This replacement enhances the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Brönsted</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strength due to more electron withdrawing effect of F. </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a:p>
                <a:pPr lvl="0" algn="just"/>
                <a:endPar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endParaRPr>
              </a:p>
              <a:p>
                <a:pPr lvl="0" algn="just"/>
                <a:r>
                  <a:rPr lang="en-IN" sz="2200" dirty="0">
                    <a:solidFill>
                      <a:srgbClr val="000000"/>
                    </a:solidFill>
                    <a:uFill>
                      <a:solidFill>
                        <a:srgbClr val="000000"/>
                      </a:solidFill>
                    </a:uFill>
                    <a:latin typeface="Times New Roman" panose="02020603050405020304" pitchFamily="18" charset="0"/>
                    <a:ea typeface="Times New Roman" panose="02020603050405020304" pitchFamily="18" charset="0"/>
                    <a:cs typeface="Arial Unicode MS"/>
                  </a:rPr>
                  <a:t>4. </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The acidity of </a:t>
                </a:r>
                <a:r>
                  <a:rPr lang="en-IN" sz="2200" dirty="0" err="1">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Fluorosulfuric</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acid (HSO</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3</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F) can be increased in the presence of (HF + SbF</a:t>
                </a:r>
                <a:r>
                  <a:rPr lang="en-IN" sz="2200" baseline="-250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5</a:t>
                </a:r>
                <a:r>
                  <a:rPr lang="en-IN" sz="22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Arial Unicode MS"/>
                  </a:rPr>
                  <a:t>) which is also a super acid. </a:t>
                </a:r>
                <a:endParaRPr lang="en-IN" sz="2200" dirty="0">
                  <a:solidFill>
                    <a:srgbClr val="000000"/>
                  </a:solidFill>
                  <a:effectLst/>
                  <a:uFill>
                    <a:solidFill>
                      <a:srgbClr val="000000"/>
                    </a:solidFill>
                  </a:uFill>
                  <a:latin typeface="Cambria" panose="02040503050406030204" pitchFamily="18" charset="0"/>
                  <a:ea typeface="Times New Roman" panose="02020603050405020304" pitchFamily="18" charset="0"/>
                  <a:cs typeface="Arial Unicode MS"/>
                </a:endParaRPr>
              </a:p>
              <a:p>
                <a:pPr indent="228600" algn="just">
                  <a:lnSpc>
                    <a:spcPct val="107000"/>
                  </a:lnSpc>
                  <a:spcAft>
                    <a:spcPts val="800"/>
                  </a:spcAft>
                </a:pPr>
                <a:r>
                  <a:rPr lang="de-DE" sz="2200" dirty="0">
                    <a:solidFill>
                      <a:srgbClr val="000000"/>
                    </a:solidFill>
                    <a:effectLst/>
                    <a:latin typeface="Times New Roman" panose="02020603050405020304" pitchFamily="18" charset="0"/>
                    <a:ea typeface="Times New Roman" panose="02020603050405020304" pitchFamily="18" charset="0"/>
                  </a:rPr>
                  <a:t>2HSO</a:t>
                </a:r>
                <a:r>
                  <a:rPr lang="de-DE" sz="2200" baseline="-25000" dirty="0">
                    <a:solidFill>
                      <a:srgbClr val="000000"/>
                    </a:solidFill>
                    <a:effectLst/>
                    <a:latin typeface="Times New Roman" panose="02020603050405020304" pitchFamily="18" charset="0"/>
                    <a:ea typeface="Times New Roman" panose="02020603050405020304" pitchFamily="18" charset="0"/>
                  </a:rPr>
                  <a:t>3</a:t>
                </a:r>
                <a:r>
                  <a:rPr lang="de-DE" sz="2200" dirty="0">
                    <a:solidFill>
                      <a:srgbClr val="000000"/>
                    </a:solidFill>
                    <a:effectLst/>
                    <a:latin typeface="Times New Roman" panose="02020603050405020304" pitchFamily="18" charset="0"/>
                    <a:ea typeface="Times New Roman" panose="02020603050405020304" pitchFamily="18" charset="0"/>
                  </a:rPr>
                  <a:t>F </a:t>
                </a:r>
                <a14:m>
                  <m:oMath xmlns:m="http://schemas.openxmlformats.org/officeDocument/2006/math">
                    <m:r>
                      <a:rPr lang="de-DE" sz="2200">
                        <a:solidFill>
                          <a:srgbClr val="000000"/>
                        </a:solidFill>
                        <a:effectLst/>
                        <a:highlight>
                          <a:srgbClr val="FFFFFF"/>
                        </a:highlight>
                        <a:latin typeface="Cambria Math" panose="02040503050406030204" pitchFamily="18" charset="0"/>
                        <a:ea typeface="Arial Unicode MS"/>
                      </a:rPr>
                      <m:t>⇌</m:t>
                    </m:r>
                  </m:oMath>
                </a14:m>
                <a:r>
                  <a:rPr lang="de-DE" sz="2200" dirty="0">
                    <a:solidFill>
                      <a:srgbClr val="000000"/>
                    </a:solidFill>
                    <a:effectLst/>
                    <a:latin typeface="Times New Roman" panose="02020603050405020304" pitchFamily="18" charset="0"/>
                    <a:ea typeface="Times New Roman" panose="02020603050405020304" pitchFamily="18" charset="0"/>
                  </a:rPr>
                  <a:t>  H</a:t>
                </a:r>
                <a:r>
                  <a:rPr lang="de-DE" sz="2200" baseline="-25000" dirty="0">
                    <a:solidFill>
                      <a:srgbClr val="000000"/>
                    </a:solidFill>
                    <a:effectLst/>
                    <a:latin typeface="Times New Roman" panose="02020603050405020304" pitchFamily="18" charset="0"/>
                    <a:ea typeface="Times New Roman" panose="02020603050405020304" pitchFamily="18" charset="0"/>
                  </a:rPr>
                  <a:t>2</a:t>
                </a:r>
                <a:r>
                  <a:rPr lang="de-DE" sz="2200" dirty="0">
                    <a:solidFill>
                      <a:srgbClr val="000000"/>
                    </a:solidFill>
                    <a:effectLst/>
                    <a:latin typeface="Times New Roman" panose="02020603050405020304" pitchFamily="18" charset="0"/>
                    <a:ea typeface="Times New Roman" panose="02020603050405020304" pitchFamily="18" charset="0"/>
                  </a:rPr>
                  <a:t>SO</a:t>
                </a:r>
                <a:r>
                  <a:rPr lang="de-DE" sz="2200" baseline="-25000" dirty="0">
                    <a:solidFill>
                      <a:srgbClr val="000000"/>
                    </a:solidFill>
                    <a:effectLst/>
                    <a:latin typeface="Times New Roman" panose="02020603050405020304" pitchFamily="18" charset="0"/>
                    <a:ea typeface="Times New Roman" panose="02020603050405020304" pitchFamily="18" charset="0"/>
                  </a:rPr>
                  <a:t>3</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F</m:t>
                        </m:r>
                      </m:e>
                      <m:sup>
                        <m:r>
                          <a:rPr lang="de-DE" sz="2200">
                            <a:solidFill>
                              <a:srgbClr val="000000"/>
                            </a:solidFill>
                            <a:effectLst/>
                            <a:latin typeface="Cambria Math" panose="02040503050406030204" pitchFamily="18" charset="0"/>
                            <a:ea typeface="Times New Roman" panose="02020603050405020304" pitchFamily="18" charset="0"/>
                          </a:rPr>
                          <m:t>+</m:t>
                        </m:r>
                      </m:sup>
                    </m:sSup>
                  </m:oMath>
                </a14:m>
                <a:r>
                  <a:rPr lang="de-DE" sz="2200" dirty="0">
                    <a:solidFill>
                      <a:srgbClr val="000000"/>
                    </a:solidFill>
                    <a:effectLst/>
                    <a:latin typeface="Times New Roman" panose="02020603050405020304" pitchFamily="18" charset="0"/>
                    <a:ea typeface="Times New Roman" panose="02020603050405020304" pitchFamily="18" charset="0"/>
                  </a:rPr>
                  <a:t> + OSO</a:t>
                </a:r>
                <a:r>
                  <a:rPr lang="de-DE" sz="2200" baseline="-25000" dirty="0">
                    <a:solidFill>
                      <a:srgbClr val="000000"/>
                    </a:solidFill>
                    <a:effectLst/>
                    <a:latin typeface="Times New Roman" panose="02020603050405020304" pitchFamily="18" charset="0"/>
                    <a:ea typeface="Times New Roman" panose="02020603050405020304" pitchFamily="18" charset="0"/>
                  </a:rPr>
                  <a:t>2</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F</m:t>
                        </m:r>
                      </m:e>
                      <m:sup>
                        <m:r>
                          <a:rPr lang="de-DE" sz="2200" i="1">
                            <a:solidFill>
                              <a:srgbClr val="000000"/>
                            </a:solidFill>
                            <a:effectLst/>
                            <a:latin typeface="Cambria Math" panose="02040503050406030204" pitchFamily="18" charset="0"/>
                            <a:ea typeface="Times New Roman" panose="02020603050405020304" pitchFamily="18" charset="0"/>
                          </a:rPr>
                          <m:t>−</m:t>
                        </m:r>
                      </m:sup>
                    </m:s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de-DE" sz="2200" dirty="0">
                    <a:solidFill>
                      <a:srgbClr val="000000"/>
                    </a:solidFill>
                    <a:effectLst/>
                    <a:latin typeface="Times New Roman" panose="02020603050405020304" pitchFamily="18" charset="0"/>
                    <a:ea typeface="Times New Roman" panose="02020603050405020304" pitchFamily="18" charset="0"/>
                  </a:rPr>
                  <a:t>SbF</a:t>
                </a:r>
                <a:r>
                  <a:rPr lang="de-DE" sz="2200" baseline="-25000" dirty="0">
                    <a:solidFill>
                      <a:srgbClr val="000000"/>
                    </a:solidFill>
                    <a:effectLst/>
                    <a:latin typeface="Times New Roman" panose="02020603050405020304" pitchFamily="18" charset="0"/>
                    <a:ea typeface="Times New Roman" panose="02020603050405020304" pitchFamily="18" charset="0"/>
                  </a:rPr>
                  <a:t>5</a:t>
                </a:r>
                <a:r>
                  <a:rPr lang="de-DE" sz="2200" dirty="0">
                    <a:solidFill>
                      <a:srgbClr val="000000"/>
                    </a:solidFill>
                    <a:effectLst/>
                    <a:latin typeface="Times New Roman" panose="02020603050405020304" pitchFamily="18" charset="0"/>
                    <a:ea typeface="Times New Roman" panose="02020603050405020304" pitchFamily="18" charset="0"/>
                  </a:rPr>
                  <a:t> + FSO</a:t>
                </a:r>
                <a:r>
                  <a:rPr lang="de-DE" sz="2200" baseline="-25000" dirty="0">
                    <a:solidFill>
                      <a:srgbClr val="000000"/>
                    </a:solidFill>
                    <a:effectLst/>
                    <a:latin typeface="Times New Roman" panose="02020603050405020304" pitchFamily="18" charset="0"/>
                    <a:ea typeface="Times New Roman" panose="02020603050405020304" pitchFamily="18" charset="0"/>
                  </a:rPr>
                  <a:t>2</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O</m:t>
                        </m:r>
                      </m:e>
                      <m:sup>
                        <m:r>
                          <a:rPr lang="de-DE" sz="2200" i="1">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de-DE" sz="2200">
                        <a:solidFill>
                          <a:srgbClr val="000000"/>
                        </a:solidFill>
                        <a:effectLst/>
                        <a:highlight>
                          <a:srgbClr val="FFFFFF"/>
                        </a:highlight>
                        <a:latin typeface="Cambria Math" panose="02040503050406030204" pitchFamily="18" charset="0"/>
                        <a:ea typeface="Arial Unicode MS"/>
                      </a:rPr>
                      <m:t>⇌</m:t>
                    </m:r>
                  </m:oMath>
                </a14:m>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 FSO</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2</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O-Sb</a:t>
                </a:r>
                <a14:m>
                  <m:oMath xmlns:m="http://schemas.openxmlformats.org/officeDocument/2006/math">
                    <m:sSubSup>
                      <m:sSubSupPr>
                        <m:ctrlPr>
                          <a:rPr lang="en-IN" sz="2200" i="1">
                            <a:solidFill>
                              <a:srgbClr val="000000"/>
                            </a:solidFill>
                            <a:effectLst/>
                            <a:highlight>
                              <a:srgbClr val="FFFFFF"/>
                            </a:highlight>
                            <a:latin typeface="Cambria Math" panose="02040503050406030204" pitchFamily="18" charset="0"/>
                            <a:ea typeface="Times New Roman" panose="02020603050405020304" pitchFamily="18" charset="0"/>
                          </a:rPr>
                        </m:ctrlPr>
                      </m:sSubSupPr>
                      <m:e>
                        <m:r>
                          <m:rPr>
                            <m:sty m:val="p"/>
                          </m:rPr>
                          <a:rPr lang="de-DE" sz="2200">
                            <a:solidFill>
                              <a:srgbClr val="000000"/>
                            </a:solidFill>
                            <a:effectLst/>
                            <a:highlight>
                              <a:srgbClr val="FFFFFF"/>
                            </a:highlight>
                            <a:latin typeface="Cambria Math" panose="02040503050406030204" pitchFamily="18" charset="0"/>
                            <a:ea typeface="Times New Roman" panose="02020603050405020304" pitchFamily="18" charset="0"/>
                          </a:rPr>
                          <m:t>F</m:t>
                        </m:r>
                      </m:e>
                      <m:sub>
                        <m:r>
                          <a:rPr lang="de-DE" sz="2200">
                            <a:solidFill>
                              <a:srgbClr val="000000"/>
                            </a:solidFill>
                            <a:effectLst/>
                            <a:highlight>
                              <a:srgbClr val="FFFFFF"/>
                            </a:highlight>
                            <a:latin typeface="Cambria Math" panose="02040503050406030204" pitchFamily="18" charset="0"/>
                            <a:ea typeface="Times New Roman" panose="02020603050405020304" pitchFamily="18" charset="0"/>
                          </a:rPr>
                          <m:t>5</m:t>
                        </m:r>
                      </m:sub>
                      <m:sup>
                        <m:r>
                          <a:rPr lang="de-DE" sz="2200" i="1">
                            <a:solidFill>
                              <a:srgbClr val="000000"/>
                            </a:solidFill>
                            <a:effectLst/>
                            <a:highlight>
                              <a:srgbClr val="FFFFFF"/>
                            </a:highligh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2HSO</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3</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F + SbF</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5</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r>
                      <a:rPr lang="de-DE" sz="2200">
                        <a:solidFill>
                          <a:srgbClr val="000000"/>
                        </a:solidFill>
                        <a:effectLst/>
                        <a:highlight>
                          <a:srgbClr val="FFFFFF"/>
                        </a:highlight>
                        <a:latin typeface="Cambria Math" panose="02040503050406030204" pitchFamily="18" charset="0"/>
                        <a:ea typeface="Arial Unicode MS"/>
                      </a:rPr>
                      <m:t>⇌</m:t>
                    </m:r>
                  </m:oMath>
                </a14:m>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 H</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2</a:t>
                </a:r>
                <a:r>
                  <a:rPr lang="de-DE" sz="2200" dirty="0">
                    <a:solidFill>
                      <a:srgbClr val="000000"/>
                    </a:solidFill>
                    <a:effectLst/>
                    <a:highlight>
                      <a:srgbClr val="FFFFFF"/>
                    </a:highlight>
                    <a:latin typeface="Times New Roman" panose="02020603050405020304" pitchFamily="18" charset="0"/>
                    <a:ea typeface="Times New Roman" panose="02020603050405020304" pitchFamily="18" charset="0"/>
                  </a:rPr>
                  <a:t>SO</a:t>
                </a:r>
                <a:r>
                  <a:rPr lang="de-DE" sz="2200" baseline="-25000" dirty="0">
                    <a:solidFill>
                      <a:srgbClr val="000000"/>
                    </a:solidFill>
                    <a:effectLst/>
                    <a:highlight>
                      <a:srgbClr val="FFFFFF"/>
                    </a:highlight>
                    <a:latin typeface="Times New Roman" panose="02020603050405020304" pitchFamily="18" charset="0"/>
                    <a:ea typeface="Times New Roman" panose="02020603050405020304" pitchFamily="18" charset="0"/>
                  </a:rPr>
                  <a:t>3</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de-DE" sz="2200">
                            <a:solidFill>
                              <a:srgbClr val="000000"/>
                            </a:solidFill>
                            <a:effectLst/>
                            <a:latin typeface="Cambria Math" panose="02040503050406030204" pitchFamily="18" charset="0"/>
                            <a:ea typeface="Times New Roman" panose="02020603050405020304" pitchFamily="18" charset="0"/>
                          </a:rPr>
                          <m:t>F</m:t>
                        </m:r>
                      </m:e>
                      <m:sup>
                        <m:r>
                          <a:rPr lang="de-DE" sz="2200">
                            <a:solidFill>
                              <a:srgbClr val="000000"/>
                            </a:solidFill>
                            <a:effectLst/>
                            <a:latin typeface="Cambria Math" panose="02040503050406030204" pitchFamily="18" charset="0"/>
                            <a:ea typeface="Times New Roman" panose="02020603050405020304" pitchFamily="18" charset="0"/>
                          </a:rPr>
                          <m:t>+</m:t>
                        </m:r>
                      </m:sup>
                    </m:sSup>
                  </m:oMath>
                </a14:m>
                <a:r>
                  <a:rPr lang="de-DE" sz="2200" dirty="0">
                    <a:solidFill>
                      <a:srgbClr val="000000"/>
                    </a:solidFill>
                    <a:effectLst/>
                    <a:latin typeface="Times New Roman" panose="02020603050405020304" pitchFamily="18" charset="0"/>
                    <a:ea typeface="Times New Roman" panose="02020603050405020304" pitchFamily="18" charset="0"/>
                  </a:rPr>
                  <a:t> + FSO</a:t>
                </a:r>
                <a:r>
                  <a:rPr lang="de-DE" sz="2200" baseline="-25000" dirty="0">
                    <a:solidFill>
                      <a:srgbClr val="000000"/>
                    </a:solidFill>
                    <a:effectLst/>
                    <a:latin typeface="Times New Roman" panose="02020603050405020304" pitchFamily="18" charset="0"/>
                    <a:ea typeface="Times New Roman" panose="02020603050405020304" pitchFamily="18" charset="0"/>
                  </a:rPr>
                  <a:t>2</a:t>
                </a:r>
                <a:r>
                  <a:rPr lang="de-DE" sz="2200" dirty="0">
                    <a:solidFill>
                      <a:srgbClr val="000000"/>
                    </a:solidFill>
                    <a:effectLst/>
                    <a:latin typeface="Times New Roman" panose="02020603050405020304" pitchFamily="18" charset="0"/>
                    <a:ea typeface="Times New Roman" panose="02020603050405020304" pitchFamily="18" charset="0"/>
                  </a:rPr>
                  <a:t>O-Sb</a:t>
                </a:r>
                <a14:m>
                  <m:oMath xmlns:m="http://schemas.openxmlformats.org/officeDocument/2006/math">
                    <m:sSubSup>
                      <m:sSubSupPr>
                        <m:ctrlPr>
                          <a:rPr lang="en-IN" sz="2200" i="1">
                            <a:solidFill>
                              <a:srgbClr val="000000"/>
                            </a:solidFill>
                            <a:effectLst/>
                            <a:highlight>
                              <a:srgbClr val="FFFFFF"/>
                            </a:highlight>
                            <a:latin typeface="Cambria Math" panose="02040503050406030204" pitchFamily="18" charset="0"/>
                            <a:ea typeface="Times New Roman" panose="02020603050405020304" pitchFamily="18" charset="0"/>
                          </a:rPr>
                        </m:ctrlPr>
                      </m:sSubSupPr>
                      <m:e>
                        <m:r>
                          <m:rPr>
                            <m:sty m:val="p"/>
                          </m:rPr>
                          <a:rPr lang="de-DE" sz="2200">
                            <a:solidFill>
                              <a:srgbClr val="000000"/>
                            </a:solidFill>
                            <a:effectLst/>
                            <a:highlight>
                              <a:srgbClr val="FFFFFF"/>
                            </a:highlight>
                            <a:latin typeface="Cambria Math" panose="02040503050406030204" pitchFamily="18" charset="0"/>
                            <a:ea typeface="Times New Roman" panose="02020603050405020304" pitchFamily="18" charset="0"/>
                          </a:rPr>
                          <m:t>F</m:t>
                        </m:r>
                      </m:e>
                      <m:sub>
                        <m:r>
                          <a:rPr lang="de-DE" sz="2200">
                            <a:solidFill>
                              <a:srgbClr val="000000"/>
                            </a:solidFill>
                            <a:effectLst/>
                            <a:highlight>
                              <a:srgbClr val="FFFFFF"/>
                            </a:highlight>
                            <a:latin typeface="Cambria Math" panose="02040503050406030204" pitchFamily="18" charset="0"/>
                            <a:ea typeface="Times New Roman" panose="02020603050405020304" pitchFamily="18" charset="0"/>
                          </a:rPr>
                          <m:t>5</m:t>
                        </m:r>
                      </m:sub>
                      <m:sup>
                        <m:r>
                          <a:rPr lang="de-DE" sz="2200" i="1">
                            <a:solidFill>
                              <a:srgbClr val="000000"/>
                            </a:solidFill>
                            <a:effectLst/>
                            <a:highlight>
                              <a:srgbClr val="FFFFFF"/>
                            </a:highlight>
                            <a:latin typeface="Cambria Math" panose="02040503050406030204" pitchFamily="18" charset="0"/>
                            <a:ea typeface="Times New Roman" panose="02020603050405020304" pitchFamily="18" charset="0"/>
                          </a:rPr>
                          <m:t>−</m:t>
                        </m:r>
                      </m:sup>
                    </m:sSubSup>
                  </m:oMath>
                </a14:m>
                <a:endParaRPr lang="en-IN" sz="2200" dirty="0">
                  <a:effectLst/>
                  <a:latin typeface="Times New Roman" panose="02020603050405020304" pitchFamily="18" charset="0"/>
                  <a:ea typeface="Arial Unicode MS"/>
                </a:endParaRPr>
              </a:p>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Here SbF</a:t>
                </a:r>
                <a:r>
                  <a:rPr lang="en-IN" sz="2200" baseline="-25000" dirty="0">
                    <a:solidFill>
                      <a:srgbClr val="000000"/>
                    </a:solidFill>
                    <a:effectLst/>
                    <a:latin typeface="Times New Roman" panose="02020603050405020304" pitchFamily="18" charset="0"/>
                    <a:ea typeface="Times New Roman" panose="02020603050405020304" pitchFamily="18" charset="0"/>
                  </a:rPr>
                  <a:t>5</a:t>
                </a:r>
                <a:r>
                  <a:rPr lang="en-IN" sz="2200" dirty="0">
                    <a:solidFill>
                      <a:srgbClr val="000000"/>
                    </a:solidFill>
                    <a:effectLst/>
                    <a:latin typeface="Times New Roman" panose="02020603050405020304" pitchFamily="18" charset="0"/>
                    <a:ea typeface="Times New Roman" panose="02020603050405020304" pitchFamily="18" charset="0"/>
                  </a:rPr>
                  <a:t> (acts as Lewis acid) accepts the anion FSO</a:t>
                </a:r>
                <a:r>
                  <a:rPr lang="en-IN" sz="2200" baseline="-25000" dirty="0">
                    <a:solidFill>
                      <a:srgbClr val="000000"/>
                    </a:solidFill>
                    <a:effectLst/>
                    <a:latin typeface="Times New Roman" panose="02020603050405020304" pitchFamily="18" charset="0"/>
                    <a:ea typeface="Times New Roman" panose="02020603050405020304" pitchFamily="18" charset="0"/>
                  </a:rPr>
                  <a:t>2</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en-IN" sz="2200">
                            <a:solidFill>
                              <a:srgbClr val="000000"/>
                            </a:solidFill>
                            <a:effectLst/>
                            <a:latin typeface="Cambria Math" panose="02040503050406030204" pitchFamily="18" charset="0"/>
                            <a:ea typeface="Times New Roman" panose="02020603050405020304" pitchFamily="18" charset="0"/>
                          </a:rPr>
                          <m:t>O</m:t>
                        </m:r>
                      </m:e>
                      <m:sup>
                        <m:r>
                          <a:rPr lang="en-IN" sz="2200" i="1">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(conjugate base of FSO</a:t>
                </a:r>
                <a:r>
                  <a:rPr lang="en-IN" sz="2200" baseline="-25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H) to favour the production of the protonated species H</a:t>
                </a:r>
                <a:r>
                  <a:rPr lang="en-IN" sz="2200" baseline="-25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SO</a:t>
                </a:r>
                <a:r>
                  <a:rPr lang="en-IN" sz="2200" baseline="-25000" dirty="0">
                    <a:solidFill>
                      <a:srgbClr val="000000"/>
                    </a:solidFill>
                    <a:effectLst/>
                    <a:latin typeface="Times New Roman" panose="02020603050405020304" pitchFamily="18" charset="0"/>
                    <a:ea typeface="Times New Roman" panose="02020603050405020304" pitchFamily="18" charset="0"/>
                  </a:rPr>
                  <a:t>3</a:t>
                </a:r>
                <a14:m>
                  <m:oMath xmlns:m="http://schemas.openxmlformats.org/officeDocument/2006/math">
                    <m:sSup>
                      <m:sSupPr>
                        <m:ctrlPr>
                          <a:rPr lang="en-IN" sz="2200" i="1">
                            <a:solidFill>
                              <a:srgbClr val="000000"/>
                            </a:solidFill>
                            <a:effectLst/>
                            <a:latin typeface="Cambria Math" panose="02040503050406030204" pitchFamily="18" charset="0"/>
                            <a:ea typeface="Times New Roman" panose="02020603050405020304" pitchFamily="18" charset="0"/>
                          </a:rPr>
                        </m:ctrlPr>
                      </m:sSupPr>
                      <m:e>
                        <m:r>
                          <m:rPr>
                            <m:sty m:val="p"/>
                          </m:rPr>
                          <a:rPr lang="en-IN" sz="2200">
                            <a:solidFill>
                              <a:srgbClr val="000000"/>
                            </a:solidFill>
                            <a:effectLst/>
                            <a:latin typeface="Cambria Math" panose="02040503050406030204" pitchFamily="18" charset="0"/>
                            <a:ea typeface="Times New Roman" panose="02020603050405020304" pitchFamily="18" charset="0"/>
                          </a:rPr>
                          <m:t>F</m:t>
                        </m:r>
                      </m:e>
                      <m:sup>
                        <m:r>
                          <a:rPr lang="en-IN" sz="2200">
                            <a:solidFill>
                              <a:srgbClr val="000000"/>
                            </a:solidFill>
                            <a:effectLst/>
                            <a:latin typeface="Cambria Math" panose="02040503050406030204" pitchFamily="18" charset="0"/>
                            <a:ea typeface="Times New Roman" panose="02020603050405020304" pitchFamily="18" charset="0"/>
                          </a:rPr>
                          <m:t>+</m:t>
                        </m:r>
                      </m:sup>
                    </m:sSup>
                  </m:oMath>
                </a14:m>
                <a:r>
                  <a:rPr lang="en-IN" sz="2200" dirty="0">
                    <a:solidFill>
                      <a:srgbClr val="000000"/>
                    </a:solidFill>
                    <a:effectLst/>
                    <a:latin typeface="Times New Roman" panose="02020603050405020304" pitchFamily="18" charset="0"/>
                    <a:ea typeface="Times New Roman" panose="02020603050405020304" pitchFamily="18" charset="0"/>
                  </a:rPr>
                  <a:t> (powerful Bronsted acid)</a:t>
                </a:r>
                <a:endParaRPr lang="en-IN" sz="2200" dirty="0">
                  <a:effectLst/>
                  <a:latin typeface="Times New Roman" panose="02020603050405020304" pitchFamily="18" charset="0"/>
                  <a:ea typeface="Arial Unicode MS"/>
                </a:endParaRPr>
              </a:p>
              <a:p>
                <a:endParaRPr lang="en-US" sz="2800" b="1" dirty="0">
                  <a:solidFill>
                    <a:srgbClr val="C00000"/>
                  </a:solidFill>
                  <a:latin typeface="Arial Rounded MT Bold" panose="020F0704030504030204" pitchFamily="34"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166502"/>
                <a:ext cx="8458200" cy="6406882"/>
              </a:xfrm>
              <a:prstGeom prst="rect">
                <a:avLst/>
              </a:prstGeom>
              <a:blipFill>
                <a:blip r:embed="rId2"/>
                <a:stretch>
                  <a:fillRect l="-937" t="-666" r="-865"/>
                </a:stretch>
              </a:blipFill>
            </p:spPr>
            <p:txBody>
              <a:bodyPr/>
              <a:lstStyle/>
              <a:p>
                <a:r>
                  <a:rPr lang="en-IN">
                    <a:noFill/>
                  </a:rPr>
                  <a:t> </a:t>
                </a:r>
              </a:p>
            </p:txBody>
          </p:sp>
        </mc:Fallback>
      </mc:AlternateContent>
      <p:sp>
        <p:nvSpPr>
          <p:cNvPr id="6" name="Rectangle 1">
            <a:extLst>
              <a:ext uri="{FF2B5EF4-FFF2-40B4-BE49-F238E27FC236}">
                <a16:creationId xmlns:a16="http://schemas.microsoft.com/office/drawing/2014/main" id="{D5450036-B49C-45CF-B6AB-2EAAE013ED18}"/>
              </a:ext>
            </a:extLst>
          </p:cNvPr>
          <p:cNvSpPr>
            <a:spLocks noChangeArrowheads="1"/>
          </p:cNvSpPr>
          <p:nvPr/>
        </p:nvSpPr>
        <p:spPr bwMode="auto">
          <a:xfrm>
            <a:off x="39080" y="3034107"/>
            <a:ext cx="14872511" cy="34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endParaRPr lang="en-IN"/>
          </a:p>
        </p:txBody>
      </p:sp>
    </p:spTree>
    <p:extLst>
      <p:ext uri="{BB962C8B-B14F-4D97-AF65-F5344CB8AC3E}">
        <p14:creationId xmlns:p14="http://schemas.microsoft.com/office/powerpoint/2010/main" val="378008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09234-B818-D018-AA94-08641D4B3545}"/>
              </a:ext>
            </a:extLst>
          </p:cNvPr>
          <p:cNvSpPr txBox="1"/>
          <p:nvPr/>
        </p:nvSpPr>
        <p:spPr>
          <a:xfrm>
            <a:off x="304800" y="-61534"/>
            <a:ext cx="8534400" cy="6703695"/>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endParaRPr lang="en-IN"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Hard Acids:</a:t>
            </a:r>
            <a:r>
              <a:rPr lang="en-US" sz="2000" dirty="0">
                <a:solidFill>
                  <a:srgbClr val="000000"/>
                </a:solidFill>
                <a:effectLst/>
                <a:latin typeface="Times New Roman" panose="02020603050405020304" pitchFamily="18" charset="0"/>
                <a:ea typeface="Arial Unicode MS"/>
              </a:rPr>
              <a:t> Hard acids are those which have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1. Small size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2. High positive oxidation state, that is high positive charge density, i.e. ionic potential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3. High polarizing power and non-polarizable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4. High ionization potential </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5. Without any d-electron or having a few d-electrons. With increasing number of d electrons polarizability of the species increases, consequently hardness decreases. Thus, at d-block elements along a period from left to right hardness decreases. Along a group from top to bottom hardness decreases. E.g. hardness of Fe</a:t>
            </a:r>
            <a:r>
              <a:rPr lang="en-US" sz="2000" baseline="30000" dirty="0">
                <a:solidFill>
                  <a:srgbClr val="000000"/>
                </a:solidFill>
                <a:effectLst/>
                <a:latin typeface="Times New Roman" panose="02020603050405020304" pitchFamily="18" charset="0"/>
                <a:ea typeface="Arial Unicode MS"/>
              </a:rPr>
              <a:t>3+</a:t>
            </a:r>
            <a:r>
              <a:rPr lang="en-US" sz="2000" dirty="0">
                <a:solidFill>
                  <a:srgbClr val="000000"/>
                </a:solidFill>
                <a:effectLst/>
                <a:latin typeface="Times New Roman" panose="02020603050405020304" pitchFamily="18" charset="0"/>
                <a:ea typeface="Arial Unicode MS"/>
              </a:rPr>
              <a:t> &gt; Ru</a:t>
            </a:r>
            <a:r>
              <a:rPr lang="en-US" sz="2000" baseline="30000" dirty="0">
                <a:solidFill>
                  <a:srgbClr val="000000"/>
                </a:solidFill>
                <a:effectLst/>
                <a:latin typeface="Times New Roman" panose="02020603050405020304" pitchFamily="18" charset="0"/>
                <a:ea typeface="Arial Unicode MS"/>
              </a:rPr>
              <a:t>3+</a:t>
            </a:r>
            <a:r>
              <a:rPr lang="en-US" sz="2000" dirty="0">
                <a:solidFill>
                  <a:srgbClr val="000000"/>
                </a:solidFill>
                <a:effectLst/>
                <a:latin typeface="Times New Roman" panose="02020603050405020304" pitchFamily="18" charset="0"/>
                <a:ea typeface="Arial Unicode MS"/>
              </a:rPr>
              <a:t> &gt; Os³</a:t>
            </a:r>
            <a:r>
              <a:rPr lang="en-US" sz="2000" baseline="30000" dirty="0">
                <a:solidFill>
                  <a:srgbClr val="000000"/>
                </a:solidFill>
                <a:effectLst/>
                <a:latin typeface="Times New Roman" panose="02020603050405020304" pitchFamily="18" charset="0"/>
                <a:ea typeface="Arial Unicode MS"/>
              </a:rPr>
              <a:t>+</a:t>
            </a:r>
            <a:r>
              <a:rPr lang="en-US" sz="2000" dirty="0">
                <a:solidFill>
                  <a:srgbClr val="000000"/>
                </a:solidFill>
                <a:effectLst/>
                <a:latin typeface="Times New Roman" panose="02020603050405020304" pitchFamily="18" charset="0"/>
                <a:ea typeface="Arial Unicode MS"/>
              </a:rPr>
              <a:t>; Co³</a:t>
            </a:r>
            <a:r>
              <a:rPr lang="en-US" sz="2000" baseline="30000" dirty="0">
                <a:solidFill>
                  <a:srgbClr val="000000"/>
                </a:solidFill>
                <a:effectLst/>
                <a:latin typeface="Times New Roman" panose="02020603050405020304" pitchFamily="18" charset="0"/>
                <a:ea typeface="Arial Unicode MS"/>
              </a:rPr>
              <a:t>+</a:t>
            </a:r>
            <a:r>
              <a:rPr lang="en-US" sz="2000" dirty="0">
                <a:solidFill>
                  <a:srgbClr val="000000"/>
                </a:solidFill>
                <a:effectLst/>
                <a:latin typeface="Times New Roman" panose="02020603050405020304" pitchFamily="18" charset="0"/>
                <a:ea typeface="Arial Unicode MS"/>
              </a:rPr>
              <a:t> &gt; Rh</a:t>
            </a:r>
            <a:r>
              <a:rPr lang="en-US" sz="2000" baseline="30000" dirty="0">
                <a:solidFill>
                  <a:srgbClr val="000000"/>
                </a:solidFill>
                <a:effectLst/>
                <a:latin typeface="Times New Roman" panose="02020603050405020304" pitchFamily="18" charset="0"/>
                <a:ea typeface="Arial Unicode MS"/>
              </a:rPr>
              <a:t>3+</a:t>
            </a:r>
            <a:r>
              <a:rPr lang="en-US" sz="2000" dirty="0">
                <a:solidFill>
                  <a:srgbClr val="000000"/>
                </a:solidFill>
                <a:effectLst/>
                <a:latin typeface="Times New Roman" panose="02020603050405020304" pitchFamily="18" charset="0"/>
                <a:ea typeface="Arial Unicode MS"/>
              </a:rPr>
              <a:t> &gt; Ir³</a:t>
            </a:r>
            <a:r>
              <a:rPr lang="en-US" sz="2000" baseline="30000" dirty="0">
                <a:solidFill>
                  <a:srgbClr val="000000"/>
                </a:solidFill>
                <a:effectLst/>
                <a:latin typeface="Times New Roman" panose="02020603050405020304" pitchFamily="18" charset="0"/>
                <a:ea typeface="Arial Unicode MS"/>
              </a:rPr>
              <a:t>+</a:t>
            </a:r>
            <a:r>
              <a:rPr lang="en-US" sz="2000" dirty="0">
                <a:solidFill>
                  <a:srgbClr val="000000"/>
                </a:solidFill>
                <a:effectLst/>
                <a:latin typeface="Times New Roman" panose="02020603050405020304" pitchFamily="18" charset="0"/>
                <a:ea typeface="Arial Unicode MS"/>
              </a:rPr>
              <a:t>; Ni</a:t>
            </a:r>
            <a:r>
              <a:rPr lang="en-US" sz="2000" baseline="30000" dirty="0">
                <a:solidFill>
                  <a:srgbClr val="000000"/>
                </a:solidFill>
                <a:effectLst/>
                <a:latin typeface="Times New Roman" panose="02020603050405020304" pitchFamily="18" charset="0"/>
                <a:ea typeface="Arial Unicode MS"/>
              </a:rPr>
              <a:t>2+</a:t>
            </a:r>
            <a:r>
              <a:rPr lang="en-US" sz="2000" dirty="0">
                <a:solidFill>
                  <a:srgbClr val="000000"/>
                </a:solidFill>
                <a:effectLst/>
                <a:latin typeface="Times New Roman" panose="02020603050405020304" pitchFamily="18" charset="0"/>
                <a:ea typeface="Arial Unicode MS"/>
              </a:rPr>
              <a:t>&gt; Pd</a:t>
            </a:r>
            <a:r>
              <a:rPr lang="en-US" sz="2000" baseline="30000" dirty="0">
                <a:solidFill>
                  <a:srgbClr val="000000"/>
                </a:solidFill>
                <a:effectLst/>
                <a:latin typeface="Times New Roman" panose="02020603050405020304" pitchFamily="18" charset="0"/>
                <a:ea typeface="Arial Unicode MS"/>
              </a:rPr>
              <a:t>2+</a:t>
            </a:r>
            <a:r>
              <a:rPr lang="en-US" sz="2000" dirty="0">
                <a:solidFill>
                  <a:srgbClr val="000000"/>
                </a:solidFill>
                <a:effectLst/>
                <a:latin typeface="Times New Roman" panose="02020603050405020304" pitchFamily="18" charset="0"/>
                <a:ea typeface="Arial Unicode MS"/>
              </a:rPr>
              <a:t> &gt; Pt</a:t>
            </a:r>
            <a:r>
              <a:rPr lang="en-US" sz="2000" baseline="30000" dirty="0">
                <a:solidFill>
                  <a:srgbClr val="000000"/>
                </a:solidFill>
                <a:effectLst/>
                <a:latin typeface="Times New Roman" panose="02020603050405020304" pitchFamily="18" charset="0"/>
                <a:ea typeface="Arial Unicode MS"/>
              </a:rPr>
              <a:t>2+</a:t>
            </a:r>
            <a:r>
              <a:rPr lang="en-US" sz="2000" dirty="0">
                <a:solidFill>
                  <a:srgbClr val="000000"/>
                </a:solidFill>
                <a:effectLst/>
                <a:latin typeface="Times New Roman" panose="02020603050405020304" pitchFamily="18" charset="0"/>
                <a:ea typeface="Arial Unicode MS"/>
              </a:rPr>
              <a:t>]</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dirty="0">
                <a:solidFill>
                  <a:srgbClr val="000000"/>
                </a:solidFill>
                <a:effectLst/>
                <a:latin typeface="Times New Roman" panose="02020603050405020304" pitchFamily="18" charset="0"/>
                <a:ea typeface="Arial Unicode MS"/>
              </a:rPr>
              <a:t>6. Accumulation of a large number of hard moieties as substitutions make the </a:t>
            </a:r>
            <a:r>
              <a:rPr lang="en-US" sz="2000" dirty="0" err="1">
                <a:solidFill>
                  <a:srgbClr val="000000"/>
                </a:solidFill>
                <a:effectLst/>
                <a:latin typeface="Times New Roman" panose="02020603050405020304" pitchFamily="18" charset="0"/>
                <a:ea typeface="Arial Unicode MS"/>
              </a:rPr>
              <a:t>centre</a:t>
            </a:r>
            <a:r>
              <a:rPr lang="en-US" sz="2000" dirty="0">
                <a:solidFill>
                  <a:srgbClr val="000000"/>
                </a:solidFill>
                <a:effectLst/>
                <a:latin typeface="Times New Roman" panose="02020603050405020304" pitchFamily="18" charset="0"/>
                <a:ea typeface="Arial Unicode MS"/>
              </a:rPr>
              <a:t> hard for symbiotic effect.</a:t>
            </a:r>
            <a:endParaRPr lang="en-IN" sz="2000" dirty="0">
              <a:effectLst/>
              <a:latin typeface="Times New Roman" panose="02020603050405020304" pitchFamily="18" charset="0"/>
              <a:ea typeface="Arial Unicode MS"/>
            </a:endParaRPr>
          </a:p>
          <a:p>
            <a:pPr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Examples:</a:t>
            </a:r>
            <a:r>
              <a:rPr lang="en-US" sz="2000" dirty="0">
                <a:solidFill>
                  <a:srgbClr val="000000"/>
                </a:solidFill>
                <a:effectLst/>
                <a:latin typeface="Times New Roman" panose="02020603050405020304" pitchFamily="18" charset="0"/>
                <a:ea typeface="Arial Unicode MS"/>
              </a:rPr>
              <a:t> The early transition metal ions in the 3d series with fewer d-electrons, the alkali and alkaline earth cations, the early lanthanide (trivalent) and actinide (tetra- or higher valent) cations with fewer f-electrons are the hard acids.</a:t>
            </a:r>
          </a:p>
        </p:txBody>
      </p:sp>
    </p:spTree>
    <p:extLst>
      <p:ext uri="{BB962C8B-B14F-4D97-AF65-F5344CB8AC3E}">
        <p14:creationId xmlns:p14="http://schemas.microsoft.com/office/powerpoint/2010/main" val="3013958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09234-B818-D018-AA94-08641D4B3545}"/>
              </a:ext>
            </a:extLst>
          </p:cNvPr>
          <p:cNvSpPr txBox="1"/>
          <p:nvPr/>
        </p:nvSpPr>
        <p:spPr>
          <a:xfrm>
            <a:off x="304800" y="-61534"/>
            <a:ext cx="8534400" cy="6562309"/>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p>
          <a:p>
            <a:pPr algn="ctr">
              <a:lnSpc>
                <a:spcPct val="150000"/>
              </a:lnSpc>
            </a:pPr>
            <a:endParaRPr lang="en-IN" sz="1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dirty="0">
                <a:solidFill>
                  <a:srgbClr val="000000"/>
                </a:solidFill>
                <a:effectLst/>
                <a:latin typeface="Times New Roman" panose="02020603050405020304" pitchFamily="18" charset="0"/>
                <a:ea typeface="Arial Unicode MS"/>
              </a:rPr>
              <a:t>Soft acids:</a:t>
            </a:r>
            <a:r>
              <a:rPr lang="en-US" sz="2400" dirty="0">
                <a:solidFill>
                  <a:srgbClr val="000000"/>
                </a:solidFill>
                <a:effectLst/>
                <a:latin typeface="Times New Roman" panose="02020603050405020304" pitchFamily="18" charset="0"/>
                <a:ea typeface="Arial Unicode MS"/>
              </a:rPr>
              <a:t> Soft acids are those which have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a:t>
            </a:r>
            <a:r>
              <a:rPr lang="en-US" sz="2400" dirty="0" err="1">
                <a:solidFill>
                  <a:srgbClr val="000000"/>
                </a:solidFill>
                <a:effectLst/>
                <a:latin typeface="Times New Roman" panose="02020603050405020304" pitchFamily="18" charset="0"/>
                <a:ea typeface="Arial Unicode MS"/>
              </a:rPr>
              <a:t>i</a:t>
            </a:r>
            <a:r>
              <a:rPr lang="en-US" sz="2400" dirty="0">
                <a:solidFill>
                  <a:srgbClr val="000000"/>
                </a:solidFill>
                <a:effectLst/>
                <a:latin typeface="Times New Roman" panose="02020603050405020304" pitchFamily="18" charset="0"/>
                <a:ea typeface="Arial Unicode MS"/>
              </a:rPr>
              <a:t>) larger in size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(ii) low oxidation state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(iii) easily polarizable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(iii) polarizable and accumulation of polarizable moieties </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(iv) low ionization potentials.</a:t>
            </a:r>
            <a:endParaRPr lang="en-IN" sz="2400" dirty="0">
              <a:effectLst/>
              <a:latin typeface="Times New Roman" panose="02020603050405020304" pitchFamily="18" charset="0"/>
              <a:ea typeface="Arial Unicode MS"/>
            </a:endParaRP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rPr>
              <a:t>(v) large number of d- and f-electrons.</a:t>
            </a:r>
          </a:p>
          <a:p>
            <a:pPr indent="228600" algn="just">
              <a:lnSpc>
                <a:spcPct val="107000"/>
              </a:lnSpc>
              <a:spcAft>
                <a:spcPts val="800"/>
              </a:spcAft>
            </a:pPr>
            <a:endParaRPr lang="en-US" sz="2400" dirty="0">
              <a:solidFill>
                <a:srgbClr val="000000"/>
              </a:solidFill>
              <a:latin typeface="Times New Roman" panose="02020603050405020304" pitchFamily="18" charset="0"/>
              <a:ea typeface="Arial Unicode MS"/>
            </a:endParaRPr>
          </a:p>
          <a:p>
            <a:pPr indent="228600" algn="just">
              <a:lnSpc>
                <a:spcPct val="107000"/>
              </a:lnSpc>
              <a:spcAft>
                <a:spcPts val="800"/>
              </a:spcAft>
            </a:pPr>
            <a:r>
              <a:rPr lang="en-US" sz="2400" b="1" dirty="0">
                <a:solidFill>
                  <a:srgbClr val="000000"/>
                </a:solidFill>
                <a:effectLst/>
                <a:latin typeface="Times New Roman" panose="02020603050405020304" pitchFamily="18" charset="0"/>
                <a:ea typeface="Arial Unicode MS"/>
              </a:rPr>
              <a:t>Example:</a:t>
            </a:r>
            <a:r>
              <a:rPr lang="en-US" sz="2400" dirty="0">
                <a:solidFill>
                  <a:srgbClr val="000000"/>
                </a:solidFill>
                <a:effectLst/>
                <a:latin typeface="Times New Roman" panose="02020603050405020304" pitchFamily="18" charset="0"/>
                <a:ea typeface="Arial Unicode MS"/>
              </a:rPr>
              <a:t> Transition metal ions with nearly full d-electrons. They are mostly heavy metal ions generally associated with low (or even zero) positive oxidation state.	</a:t>
            </a:r>
            <a:endParaRPr lang="en-IN" sz="2400" dirty="0">
              <a:effectLst/>
              <a:latin typeface="Times New Roman" panose="02020603050405020304" pitchFamily="18" charset="0"/>
              <a:ea typeface="Arial Unicode MS"/>
            </a:endParaRPr>
          </a:p>
          <a:p>
            <a:pPr indent="228600" algn="just">
              <a:lnSpc>
                <a:spcPct val="107000"/>
              </a:lnSpc>
              <a:spcAft>
                <a:spcPts val="800"/>
              </a:spcAft>
            </a:pPr>
            <a:endParaRPr lang="en-IN" sz="1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7430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B109234-B818-D018-AA94-08641D4B3545}"/>
                  </a:ext>
                </a:extLst>
              </p:cNvPr>
              <p:cNvSpPr txBox="1"/>
              <p:nvPr/>
            </p:nvSpPr>
            <p:spPr>
              <a:xfrm>
                <a:off x="304800" y="255811"/>
                <a:ext cx="8534400" cy="5840189"/>
              </a:xfrm>
              <a:prstGeom prst="rect">
                <a:avLst/>
              </a:prstGeom>
              <a:noFill/>
            </p:spPr>
            <p:txBody>
              <a:bodyPr wrap="square">
                <a:spAutoFit/>
              </a:bodyPr>
              <a:lstStyle/>
              <a:p>
                <a:pPr algn="ctr">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p>
              <a:p>
                <a:pPr algn="ctr">
                  <a:lnSpc>
                    <a:spcPct val="150000"/>
                  </a:lnSpc>
                </a:pPr>
                <a:endParaRPr lang="en-IN"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Hard acid will prefer to combine (or coordinate) with hard base whereas soft acid prefer to coordinate with soft bases.</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Ag</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              </a:t>
                </a:r>
                <a:r>
                  <a:rPr lang="en-US" sz="2800" dirty="0">
                    <a:effectLst/>
                    <a:latin typeface="Times New Roman" panose="02020603050405020304" pitchFamily="18" charset="0"/>
                    <a:ea typeface="Calibri" panose="020F0502020204030204" pitchFamily="34" charset="0"/>
                    <a:cs typeface="Vrinda" panose="020B0502040204020203" pitchFamily="34" charset="0"/>
                  </a:rPr>
                  <a:t> + 	2I</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Ag </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I</m:t>
                        </m:r>
                      </m:e>
                      <m:sub>
                        <m:r>
                          <a:rPr lang="en-US" sz="28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800" dirty="0">
                    <a:effectLst/>
                    <a:latin typeface="Times New Roman" panose="02020603050405020304" pitchFamily="18" charset="0"/>
                    <a:ea typeface="Calibri" panose="020F0502020204030204" pitchFamily="34" charset="0"/>
                    <a:cs typeface="Vrinda" panose="020B0502040204020203" pitchFamily="34" charset="0"/>
                  </a:rPr>
                  <a:t> </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Soft acid 	Soft base 	Stable complex</a:t>
                </a:r>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Ag</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2F</a:t>
                </a:r>
                <a:r>
                  <a:rPr lang="en-US" sz="28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800" dirty="0">
                    <a:effectLst/>
                    <a:latin typeface="Times New Roman" panose="02020603050405020304" pitchFamily="18" charset="0"/>
                    <a:ea typeface="Calibri" panose="020F0502020204030204" pitchFamily="34" charset="0"/>
                    <a:cs typeface="Vrinda" panose="020B0502040204020203" pitchFamily="34" charset="0"/>
                  </a:rPr>
                  <a:t>	     →	Ag </a:t>
                </a:r>
                <a14:m>
                  <m:oMath xmlns:m="http://schemas.openxmlformats.org/officeDocument/2006/math">
                    <m:sSubSup>
                      <m:sSubSupPr>
                        <m:ctrlPr>
                          <a:rPr lang="en-IN" sz="28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F</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8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800" dirty="0">
                    <a:effectLst/>
                    <a:latin typeface="Times New Roman" panose="02020603050405020304" pitchFamily="18" charset="0"/>
                    <a:ea typeface="Calibri" panose="020F0502020204030204" pitchFamily="34" charset="0"/>
                    <a:cs typeface="Vrinda" panose="020B0502040204020203" pitchFamily="34" charset="0"/>
                  </a:rPr>
                  <a:t>		Soft acid 	Hard base 	Unstable complex </a:t>
                </a:r>
                <a:endParaRPr lang="en-IN" sz="28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2B109234-B818-D018-AA94-08641D4B3545}"/>
                  </a:ext>
                </a:extLst>
              </p:cNvPr>
              <p:cNvSpPr txBox="1">
                <a:spLocks noRot="1" noChangeAspect="1" noMove="1" noResize="1" noEditPoints="1" noAdjustHandles="1" noChangeArrowheads="1" noChangeShapeType="1" noTextEdit="1"/>
              </p:cNvSpPr>
              <p:nvPr/>
            </p:nvSpPr>
            <p:spPr>
              <a:xfrm>
                <a:off x="304800" y="255811"/>
                <a:ext cx="8534400" cy="5840189"/>
              </a:xfrm>
              <a:prstGeom prst="rect">
                <a:avLst/>
              </a:prstGeom>
              <a:blipFill>
                <a:blip r:embed="rId2"/>
                <a:stretch>
                  <a:fillRect l="-1429" r="-1429" b="-1879"/>
                </a:stretch>
              </a:blipFill>
            </p:spPr>
            <p:txBody>
              <a:bodyPr/>
              <a:lstStyle/>
              <a:p>
                <a:r>
                  <a:rPr lang="en-IN">
                    <a:noFill/>
                  </a:rPr>
                  <a:t> </a:t>
                </a:r>
              </a:p>
            </p:txBody>
          </p:sp>
        </mc:Fallback>
      </mc:AlternateContent>
    </p:spTree>
    <p:extLst>
      <p:ext uri="{BB962C8B-B14F-4D97-AF65-F5344CB8AC3E}">
        <p14:creationId xmlns:p14="http://schemas.microsoft.com/office/powerpoint/2010/main" val="336101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0A79C6E-918B-790F-FAA1-58B04FC8C4DB}"/>
                  </a:ext>
                </a:extLst>
              </p:cNvPr>
              <p:cNvSpPr txBox="1"/>
              <p:nvPr/>
            </p:nvSpPr>
            <p:spPr>
              <a:xfrm>
                <a:off x="609600" y="228600"/>
                <a:ext cx="8077200" cy="6289735"/>
              </a:xfrm>
              <a:prstGeom prst="rect">
                <a:avLst/>
              </a:prstGeom>
              <a:noFill/>
            </p:spPr>
            <p:txBody>
              <a:bodyPr wrap="square">
                <a:spAutoFit/>
              </a:bodyPr>
              <a:lstStyle/>
              <a:p>
                <a:pPr algn="ctr">
                  <a:lnSpc>
                    <a:spcPct val="150000"/>
                  </a:lnSpc>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Hard and Soft Acids and Bases (HSAB)</a:t>
                </a:r>
                <a:endParaRPr lang="en-I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[COF</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6</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a (hard acid + hard base) is more stable than Co</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I</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6</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a:effectLst/>
                            <a:latin typeface="Cambria Math" panose="02040503050406030204" pitchFamily="18" charset="0"/>
                            <a:ea typeface="Calibri" panose="020F0502020204030204" pitchFamily="34" charset="0"/>
                            <a:cs typeface="Times New Roman" panose="02020603050405020304" pitchFamily="18" charset="0"/>
                          </a:rPr>
                          <m:t>3</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(hard acid + soft base)</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Hard acids such as Mg</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Ca</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AI</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occur in nature as MgCO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CaCO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Al</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respectively. This is because the acid cations and anions (C</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and 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all are hard.</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Soft acids such as Cu</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Ag</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Hg</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occur </a:t>
                </a:r>
                <a:r>
                  <a:rPr lang="en-US" sz="2400" dirty="0" err="1">
                    <a:effectLst/>
                    <a:latin typeface="Times New Roman" panose="02020603050405020304" pitchFamily="18" charset="0"/>
                    <a:ea typeface="Calibri" panose="020F0502020204030204" pitchFamily="34" charset="0"/>
                    <a:cs typeface="Vrinda" panose="020B0502040204020203" pitchFamily="34" charset="0"/>
                  </a:rPr>
                  <a:t>sulphides</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borderline acids, Ni</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Cu</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Pb</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occur in nature both as </a:t>
                </a:r>
                <a:r>
                  <a:rPr lang="en-US" sz="2400" dirty="0" err="1">
                    <a:effectLst/>
                    <a:latin typeface="Times New Roman" panose="02020603050405020304" pitchFamily="18" charset="0"/>
                    <a:ea typeface="Calibri" panose="020F0502020204030204" pitchFamily="34" charset="0"/>
                    <a:cs typeface="Vrinda" panose="020B0502040204020203" pitchFamily="34" charset="0"/>
                  </a:rPr>
                  <a:t>Sulphides</a:t>
                </a:r>
                <a:r>
                  <a:rPr lang="en-US" sz="2400" dirty="0">
                    <a:effectLst/>
                    <a:latin typeface="Times New Roman" panose="02020603050405020304" pitchFamily="18" charset="0"/>
                    <a:ea typeface="Calibri" panose="020F0502020204030204" pitchFamily="34" charset="0"/>
                    <a:cs typeface="Vrinda" panose="020B0502040204020203" pitchFamily="34" charset="0"/>
                  </a:rPr>
                  <a:t> and carbonates.</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Hard-hard interactions are ionic and soft-soft interactions are covalent involving π-bonding as well.</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20A79C6E-918B-790F-FAA1-58B04FC8C4DB}"/>
                  </a:ext>
                </a:extLst>
              </p:cNvPr>
              <p:cNvSpPr txBox="1">
                <a:spLocks noRot="1" noChangeAspect="1" noMove="1" noResize="1" noEditPoints="1" noAdjustHandles="1" noChangeArrowheads="1" noChangeShapeType="1" noTextEdit="1"/>
              </p:cNvSpPr>
              <p:nvPr/>
            </p:nvSpPr>
            <p:spPr>
              <a:xfrm>
                <a:off x="609600" y="228600"/>
                <a:ext cx="8077200" cy="6289735"/>
              </a:xfrm>
              <a:prstGeom prst="rect">
                <a:avLst/>
              </a:prstGeom>
              <a:blipFill>
                <a:blip r:embed="rId2"/>
                <a:stretch>
                  <a:fillRect l="-1208" r="-1132" b="-388"/>
                </a:stretch>
              </a:blipFill>
            </p:spPr>
            <p:txBody>
              <a:bodyPr/>
              <a:lstStyle/>
              <a:p>
                <a:r>
                  <a:rPr lang="en-IN">
                    <a:noFill/>
                  </a:rPr>
                  <a:t> </a:t>
                </a:r>
              </a:p>
            </p:txBody>
          </p:sp>
        </mc:Fallback>
      </mc:AlternateContent>
    </p:spTree>
    <p:extLst>
      <p:ext uri="{BB962C8B-B14F-4D97-AF65-F5344CB8AC3E}">
        <p14:creationId xmlns:p14="http://schemas.microsoft.com/office/powerpoint/2010/main" val="255096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44A3D9D-BE6D-CE77-540D-041CBE8CCE75}"/>
                  </a:ext>
                </a:extLst>
              </p:cNvPr>
              <p:cNvGraphicFramePr>
                <a:graphicFrameLocks noGrp="1"/>
              </p:cNvGraphicFramePr>
              <p:nvPr>
                <p:extLst>
                  <p:ext uri="{D42A27DB-BD31-4B8C-83A1-F6EECF244321}">
                    <p14:modId xmlns:p14="http://schemas.microsoft.com/office/powerpoint/2010/main" val="1242500846"/>
                  </p:ext>
                </p:extLst>
              </p:nvPr>
            </p:nvGraphicFramePr>
            <p:xfrm>
              <a:off x="228600" y="214376"/>
              <a:ext cx="8686800" cy="6415024"/>
            </p:xfrm>
            <a:graphic>
              <a:graphicData uri="http://schemas.openxmlformats.org/drawingml/2006/table">
                <a:tbl>
                  <a:tblPr firstRow="1" firstCol="1" bandRow="1">
                    <a:tableStyleId>{5C22544A-7EE6-4342-B048-85BDC9FD1C3A}</a:tableStyleId>
                  </a:tblPr>
                  <a:tblGrid>
                    <a:gridCol w="3703480">
                      <a:extLst>
                        <a:ext uri="{9D8B030D-6E8A-4147-A177-3AD203B41FA5}">
                          <a16:colId xmlns:a16="http://schemas.microsoft.com/office/drawing/2014/main" val="2518104048"/>
                        </a:ext>
                      </a:extLst>
                    </a:gridCol>
                    <a:gridCol w="2076209">
                      <a:extLst>
                        <a:ext uri="{9D8B030D-6E8A-4147-A177-3AD203B41FA5}">
                          <a16:colId xmlns:a16="http://schemas.microsoft.com/office/drawing/2014/main" val="287895366"/>
                        </a:ext>
                      </a:extLst>
                    </a:gridCol>
                    <a:gridCol w="2907111">
                      <a:extLst>
                        <a:ext uri="{9D8B030D-6E8A-4147-A177-3AD203B41FA5}">
                          <a16:colId xmlns:a16="http://schemas.microsoft.com/office/drawing/2014/main" val="584788617"/>
                        </a:ext>
                      </a:extLst>
                    </a:gridCol>
                  </a:tblGrid>
                  <a:tr h="471233">
                    <a:tc>
                      <a:txBody>
                        <a:bodyPr/>
                        <a:lstStyle/>
                        <a:p>
                          <a:pPr marL="450215" algn="just">
                            <a:lnSpc>
                              <a:spcPct val="150000"/>
                            </a:lnSpc>
                          </a:pPr>
                          <a:r>
                            <a:rPr lang="en-US" sz="2600" dirty="0">
                              <a:effectLst/>
                            </a:rPr>
                            <a:t>Hard Acids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Borderline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Soft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3387110977"/>
                      </a:ext>
                    </a:extLst>
                  </a:tr>
                  <a:tr h="3666840">
                    <a:tc>
                      <a:txBody>
                        <a:bodyPr/>
                        <a:lstStyle/>
                        <a:p>
                          <a:pPr algn="just">
                            <a:lnSpc>
                              <a:spcPct val="150000"/>
                            </a:lnSpc>
                          </a:pPr>
                          <a:r>
                            <a:rPr lang="en-US" sz="2600" dirty="0">
                              <a:effectLst/>
                            </a:rPr>
                            <a:t>H</a:t>
                          </a:r>
                          <a:r>
                            <a:rPr lang="en-US" sz="2600" baseline="30000" dirty="0">
                              <a:effectLst/>
                            </a:rPr>
                            <a:t>+</a:t>
                          </a:r>
                          <a:r>
                            <a:rPr lang="en-US" sz="2600" dirty="0">
                              <a:effectLst/>
                            </a:rPr>
                            <a:t>, Li</a:t>
                          </a:r>
                          <a:r>
                            <a:rPr lang="en-US" sz="2600" baseline="30000" dirty="0">
                              <a:effectLst/>
                            </a:rPr>
                            <a:t>+</a:t>
                          </a:r>
                          <a:r>
                            <a:rPr lang="en-US" sz="2600" dirty="0">
                              <a:effectLst/>
                            </a:rPr>
                            <a:t>,</a:t>
                          </a:r>
                          <a:r>
                            <a:rPr lang="en-US" sz="2600" baseline="30000" dirty="0">
                              <a:effectLst/>
                            </a:rPr>
                            <a:t> </a:t>
                          </a:r>
                          <a:r>
                            <a:rPr lang="en-US" sz="2600" dirty="0">
                              <a:effectLst/>
                            </a:rPr>
                            <a:t>Na</a:t>
                          </a:r>
                          <a:r>
                            <a:rPr lang="en-US" sz="2600" baseline="30000" dirty="0">
                              <a:effectLst/>
                            </a:rPr>
                            <a:t>+</a:t>
                          </a:r>
                          <a:r>
                            <a:rPr lang="en-US" sz="2600" dirty="0">
                              <a:effectLst/>
                            </a:rPr>
                            <a:t>, K</a:t>
                          </a:r>
                          <a:r>
                            <a:rPr lang="en-US" sz="2600" baseline="30000" dirty="0">
                              <a:effectLst/>
                            </a:rPr>
                            <a:t>+</a:t>
                          </a:r>
                          <a:r>
                            <a:rPr lang="en-US" sz="2600" dirty="0">
                              <a:effectLst/>
                            </a:rPr>
                            <a:t>, Be</a:t>
                          </a:r>
                          <a:r>
                            <a:rPr lang="en-US" sz="2600" baseline="30000" dirty="0">
                              <a:effectLst/>
                            </a:rPr>
                            <a:t>2+</a:t>
                          </a:r>
                          <a:r>
                            <a:rPr lang="en-US" sz="2600" dirty="0">
                              <a:effectLst/>
                            </a:rPr>
                            <a:t>, Ca</a:t>
                          </a:r>
                          <a:r>
                            <a:rPr lang="en-US" sz="2600" baseline="30000" dirty="0">
                              <a:effectLst/>
                            </a:rPr>
                            <a:t>2+</a:t>
                          </a:r>
                          <a:r>
                            <a:rPr lang="en-US" sz="2600" dirty="0">
                              <a:effectLst/>
                            </a:rPr>
                            <a:t>,</a:t>
                          </a:r>
                          <a:endParaRPr lang="en-IN" sz="2600" dirty="0">
                            <a:effectLst/>
                          </a:endParaRPr>
                        </a:p>
                        <a:p>
                          <a:pPr algn="just">
                            <a:lnSpc>
                              <a:spcPct val="150000"/>
                            </a:lnSpc>
                          </a:pPr>
                          <a:r>
                            <a:rPr lang="en-US" sz="2600" dirty="0">
                              <a:effectLst/>
                            </a:rPr>
                            <a:t>(Rb</a:t>
                          </a:r>
                          <a:r>
                            <a:rPr lang="en-US" sz="2600" baseline="30000" dirty="0">
                              <a:effectLst/>
                            </a:rPr>
                            <a:t>+</a:t>
                          </a:r>
                          <a:r>
                            <a:rPr lang="en-US" sz="2600" dirty="0">
                              <a:effectLst/>
                            </a:rPr>
                            <a:t>, Cs</a:t>
                          </a:r>
                          <a:r>
                            <a:rPr lang="en-US" sz="2600" baseline="30000" dirty="0">
                              <a:effectLst/>
                            </a:rPr>
                            <a:t>+</a:t>
                          </a:r>
                          <a:r>
                            <a:rPr lang="en-US" sz="2600" dirty="0">
                              <a:effectLst/>
                            </a:rPr>
                            <a:t>), Sr</a:t>
                          </a:r>
                          <a:r>
                            <a:rPr lang="en-US" sz="2600" baseline="30000" dirty="0">
                              <a:effectLst/>
                            </a:rPr>
                            <a:t>2+</a:t>
                          </a:r>
                          <a:r>
                            <a:rPr lang="en-US" sz="2600" dirty="0">
                              <a:effectLst/>
                            </a:rPr>
                            <a:t>, Mn</a:t>
                          </a:r>
                          <a:r>
                            <a:rPr lang="en-US" sz="2600" baseline="30000" dirty="0">
                              <a:effectLst/>
                            </a:rPr>
                            <a:t>2+</a:t>
                          </a:r>
                          <a:r>
                            <a:rPr lang="en-US" sz="2600" dirty="0">
                              <a:effectLst/>
                            </a:rPr>
                            <a:t>, Al</a:t>
                          </a:r>
                          <a:r>
                            <a:rPr lang="en-US" sz="2600" baseline="30000" dirty="0">
                              <a:effectLst/>
                            </a:rPr>
                            <a:t>3+</a:t>
                          </a:r>
                          <a:r>
                            <a:rPr lang="en-US" sz="2600" dirty="0">
                              <a:effectLst/>
                            </a:rPr>
                            <a:t>, Ga</a:t>
                          </a:r>
                          <a:r>
                            <a:rPr lang="en-US" sz="2600" baseline="30000" dirty="0">
                              <a:effectLst/>
                            </a:rPr>
                            <a:t>3+</a:t>
                          </a:r>
                          <a:r>
                            <a:rPr lang="en-US" sz="2600" dirty="0">
                              <a:effectLst/>
                            </a:rPr>
                            <a:t>, In</a:t>
                          </a:r>
                          <a:r>
                            <a:rPr lang="en-US" sz="2600" baseline="30000" dirty="0">
                              <a:effectLst/>
                            </a:rPr>
                            <a:t>2+</a:t>
                          </a:r>
                          <a:r>
                            <a:rPr lang="en-US" sz="2600" dirty="0">
                              <a:effectLst/>
                            </a:rPr>
                            <a:t>, La</a:t>
                          </a:r>
                          <a:r>
                            <a:rPr lang="en-US" sz="2600" baseline="30000" dirty="0">
                              <a:effectLst/>
                            </a:rPr>
                            <a:t>3+</a:t>
                          </a:r>
                          <a:r>
                            <a:rPr lang="en-US" sz="2600" dirty="0">
                              <a:effectLst/>
                            </a:rPr>
                            <a:t>, Lu</a:t>
                          </a:r>
                          <a:r>
                            <a:rPr lang="en-US" sz="2600" baseline="30000" dirty="0">
                              <a:effectLst/>
                            </a:rPr>
                            <a:t>3+</a:t>
                          </a:r>
                          <a:r>
                            <a:rPr lang="en-US" sz="2600" dirty="0">
                              <a:effectLst/>
                            </a:rPr>
                            <a:t>, Cr</a:t>
                          </a:r>
                          <a:r>
                            <a:rPr lang="en-US" sz="2600" baseline="30000" dirty="0">
                              <a:effectLst/>
                            </a:rPr>
                            <a:t>3+</a:t>
                          </a:r>
                          <a:r>
                            <a:rPr lang="en-US" sz="2600" dirty="0">
                              <a:effectLst/>
                            </a:rPr>
                            <a:t>, CO</a:t>
                          </a:r>
                          <a:r>
                            <a:rPr lang="en-US" sz="2600" baseline="30000" dirty="0">
                              <a:effectLst/>
                            </a:rPr>
                            <a:t>3+,</a:t>
                          </a:r>
                          <a:r>
                            <a:rPr lang="en-US" sz="2600" dirty="0">
                              <a:effectLst/>
                            </a:rPr>
                            <a:t> Fe</a:t>
                          </a:r>
                          <a:r>
                            <a:rPr lang="en-US" sz="2600" baseline="30000" dirty="0">
                              <a:effectLst/>
                            </a:rPr>
                            <a:t>3+</a:t>
                          </a:r>
                          <a:r>
                            <a:rPr lang="en-US" sz="2600" dirty="0">
                              <a:effectLst/>
                            </a:rPr>
                            <a:t>,</a:t>
                          </a:r>
                          <a:r>
                            <a:rPr lang="en-US" sz="2600" baseline="30000" dirty="0">
                              <a:effectLst/>
                            </a:rPr>
                            <a:t> </a:t>
                          </a:r>
                          <a:r>
                            <a:rPr lang="en-US" sz="2600" dirty="0">
                              <a:effectLst/>
                            </a:rPr>
                            <a:t>As</a:t>
                          </a:r>
                          <a:r>
                            <a:rPr lang="en-US" sz="2600" baseline="30000" dirty="0">
                              <a:effectLst/>
                            </a:rPr>
                            <a:t>3+</a:t>
                          </a:r>
                          <a:r>
                            <a:rPr lang="en-US" sz="2600" dirty="0">
                              <a:effectLst/>
                            </a:rPr>
                            <a:t>, Si</a:t>
                          </a:r>
                          <a:r>
                            <a:rPr lang="en-US" sz="2600" baseline="30000" dirty="0">
                              <a:effectLst/>
                            </a:rPr>
                            <a:t>4+</a:t>
                          </a:r>
                          <a:r>
                            <a:rPr lang="en-US" sz="2600" dirty="0">
                              <a:effectLst/>
                            </a:rPr>
                            <a:t>, Ti</a:t>
                          </a:r>
                          <a:r>
                            <a:rPr lang="en-US" sz="2600" baseline="30000" dirty="0">
                              <a:effectLst/>
                            </a:rPr>
                            <a:t>4+</a:t>
                          </a:r>
                          <a:r>
                            <a:rPr lang="en-US" sz="2600" dirty="0">
                              <a:effectLst/>
                            </a:rPr>
                            <a:t>, Zn</a:t>
                          </a:r>
                          <a:r>
                            <a:rPr lang="en-US" sz="2600" baseline="30000" dirty="0">
                              <a:effectLst/>
                            </a:rPr>
                            <a:t>4+ </a:t>
                          </a:r>
                          <a:r>
                            <a:rPr lang="en-US" sz="2600" dirty="0">
                              <a:effectLst/>
                            </a:rPr>
                            <a:t>Th</a:t>
                          </a:r>
                          <a:r>
                            <a:rPr lang="en-US" sz="2600" baseline="30000" dirty="0">
                              <a:effectLst/>
                            </a:rPr>
                            <a:t>4+</a:t>
                          </a:r>
                          <a:r>
                            <a:rPr lang="en-US" sz="2600" dirty="0">
                              <a:effectLst/>
                            </a:rPr>
                            <a:t>, U</a:t>
                          </a:r>
                          <a:r>
                            <a:rPr lang="en-US" sz="2600" baseline="30000" dirty="0">
                              <a:effectLst/>
                            </a:rPr>
                            <a:t>4+</a:t>
                          </a:r>
                          <a:r>
                            <a:rPr lang="en-US" sz="2600" dirty="0">
                              <a:effectLst/>
                            </a:rPr>
                            <a:t>, Ce</a:t>
                          </a:r>
                          <a:r>
                            <a:rPr lang="en-US" sz="2600" baseline="30000" dirty="0">
                              <a:effectLst/>
                            </a:rPr>
                            <a:t>3+</a:t>
                          </a:r>
                          <a:r>
                            <a:rPr lang="en-US" sz="2600" dirty="0">
                              <a:effectLst/>
                            </a:rPr>
                            <a:t>, Sn</a:t>
                          </a:r>
                          <a:r>
                            <a:rPr lang="en-US" sz="2600" baseline="30000" dirty="0">
                              <a:effectLst/>
                            </a:rPr>
                            <a:t>4+</a:t>
                          </a:r>
                          <a:r>
                            <a:rPr lang="en-US" sz="2600" dirty="0">
                              <a:effectLst/>
                            </a:rPr>
                            <a:t>, VO</a:t>
                          </a:r>
                          <a:r>
                            <a:rPr lang="en-US" sz="2600" baseline="30000" dirty="0">
                              <a:effectLst/>
                            </a:rPr>
                            <a:t>2+</a:t>
                          </a:r>
                          <a:r>
                            <a:rPr lang="en-US" sz="2600" dirty="0">
                              <a:effectLst/>
                            </a:rPr>
                            <a:t>, U</a:t>
                          </a:r>
                          <a14:m>
                            <m:oMath xmlns:m="http://schemas.openxmlformats.org/officeDocument/2006/math">
                              <m:sSubSup>
                                <m:sSubSupPr>
                                  <m:ctrlPr>
                                    <a:rPr lang="en-IN" sz="2600" i="1">
                                      <a:effectLst/>
                                      <a:latin typeface="Cambria Math" panose="02040503050406030204" pitchFamily="18" charset="0"/>
                                    </a:rPr>
                                  </m:ctrlPr>
                                </m:sSubSupPr>
                                <m:e>
                                  <m:r>
                                    <m:rPr>
                                      <m:sty m:val="p"/>
                                    </m:rPr>
                                    <a:rPr lang="en-US" sz="2600">
                                      <a:effectLst/>
                                      <a:latin typeface="Cambria Math" panose="02040503050406030204" pitchFamily="18" charset="0"/>
                                    </a:rPr>
                                    <m:t>O</m:t>
                                  </m:r>
                                </m:e>
                                <m:sub>
                                  <m:r>
                                    <a:rPr lang="en-US" sz="2600">
                                      <a:effectLst/>
                                      <a:latin typeface="Cambria Math" panose="02040503050406030204" pitchFamily="18" charset="0"/>
                                    </a:rPr>
                                    <m:t>2</m:t>
                                  </m:r>
                                </m:sub>
                                <m:sup>
                                  <m:r>
                                    <a:rPr lang="en-US" sz="2600">
                                      <a:effectLst/>
                                      <a:latin typeface="Cambria Math" panose="02040503050406030204" pitchFamily="18" charset="0"/>
                                    </a:rPr>
                                    <m:t>2+</m:t>
                                  </m:r>
                                </m:sup>
                              </m:sSubSup>
                            </m:oMath>
                          </a14:m>
                          <a:r>
                            <a:rPr lang="en-US" sz="2600" dirty="0">
                              <a:effectLst/>
                            </a:rPr>
                            <a:t>, MoO</a:t>
                          </a:r>
                          <a:r>
                            <a:rPr lang="en-US" sz="2600" baseline="30000" dirty="0">
                              <a:effectLst/>
                            </a:rPr>
                            <a:t>3+</a:t>
                          </a:r>
                          <a:r>
                            <a:rPr lang="en-US" sz="2600" dirty="0">
                              <a:effectLst/>
                            </a:rPr>
                            <a:t>, BF</a:t>
                          </a:r>
                          <a:r>
                            <a:rPr lang="en-US" sz="2600" baseline="-25000" dirty="0">
                              <a:effectLst/>
                            </a:rPr>
                            <a:t>3</a:t>
                          </a:r>
                          <a:r>
                            <a:rPr lang="en-US" sz="2600" dirty="0">
                              <a:effectLst/>
                            </a:rPr>
                            <a:t>, SO</a:t>
                          </a:r>
                          <a:r>
                            <a:rPr lang="en-US" sz="2600" baseline="-25000" dirty="0">
                              <a:effectLst/>
                            </a:rPr>
                            <a:t>3</a:t>
                          </a:r>
                          <a:r>
                            <a:rPr lang="en-US" sz="2600" dirty="0">
                              <a:effectLst/>
                            </a:rPr>
                            <a:t>, O</a:t>
                          </a:r>
                          <a:r>
                            <a:rPr lang="en-US" sz="2600" baseline="30000" dirty="0">
                              <a:effectLst/>
                            </a:rPr>
                            <a:t>6+</a:t>
                          </a:r>
                          <a:r>
                            <a:rPr lang="en-US" sz="2600" dirty="0">
                              <a:effectLst/>
                            </a:rPr>
                            <a:t>, I</a:t>
                          </a:r>
                          <a:r>
                            <a:rPr lang="en-US" sz="2600" baseline="30000" dirty="0">
                              <a:effectLst/>
                            </a:rPr>
                            <a:t>7+</a:t>
                          </a:r>
                          <a:r>
                            <a:rPr lang="en-US" sz="2600" dirty="0">
                              <a:effectLst/>
                            </a:rPr>
                            <a:t>, I</a:t>
                          </a:r>
                          <a:r>
                            <a:rPr lang="en-US" sz="2600" baseline="30000" dirty="0">
                              <a:effectLst/>
                            </a:rPr>
                            <a:t>5+</a:t>
                          </a:r>
                          <a:r>
                            <a:rPr lang="en-US" sz="2600" dirty="0">
                              <a:effectLst/>
                            </a:rPr>
                            <a:t>, CI</a:t>
                          </a:r>
                          <a:r>
                            <a:rPr lang="en-US" sz="2600" baseline="30000" dirty="0">
                              <a:effectLst/>
                            </a:rPr>
                            <a:t>7+</a:t>
                          </a:r>
                          <a:r>
                            <a:rPr lang="en-US" sz="2600" dirty="0">
                              <a:effectLst/>
                            </a:rPr>
                            <a:t> (HF)</a:t>
                          </a:r>
                          <a:r>
                            <a:rPr lang="en-US" sz="2600" baseline="-25000" dirty="0">
                              <a:effectLst/>
                            </a:rPr>
                            <a:t>n</a:t>
                          </a:r>
                          <a:r>
                            <a:rPr lang="en-US" sz="2600" dirty="0">
                              <a:effectLst/>
                            </a:rPr>
                            <a:t> , CO</a:t>
                          </a:r>
                          <a:r>
                            <a:rPr lang="en-US" sz="2600" baseline="-25000" dirty="0">
                              <a:effectLst/>
                            </a:rPr>
                            <a:t>2</a:t>
                          </a:r>
                          <a:r>
                            <a:rPr lang="en-US" sz="2600" dirty="0">
                              <a:effectLst/>
                            </a:rPr>
                            <a:t>, RCO</a:t>
                          </a:r>
                          <a:r>
                            <a:rPr lang="en-US" sz="2600" baseline="30000" dirty="0">
                              <a:effectLst/>
                            </a:rPr>
                            <a:t>+</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dirty="0">
                              <a:effectLst/>
                            </a:rPr>
                            <a:t>Fe</a:t>
                          </a:r>
                          <a:r>
                            <a:rPr lang="en-US" sz="2600" baseline="30000" dirty="0">
                              <a:effectLst/>
                            </a:rPr>
                            <a:t>2+</a:t>
                          </a:r>
                          <a:r>
                            <a:rPr lang="en-US" sz="2600" dirty="0">
                              <a:effectLst/>
                            </a:rPr>
                            <a:t> , Co</a:t>
                          </a:r>
                          <a:r>
                            <a:rPr lang="en-US" sz="2600" baseline="30000" dirty="0">
                              <a:effectLst/>
                            </a:rPr>
                            <a:t>2+</a:t>
                          </a:r>
                          <a:r>
                            <a:rPr lang="en-US" sz="2600" dirty="0">
                              <a:effectLst/>
                            </a:rPr>
                            <a:t>, Ni</a:t>
                          </a:r>
                          <a:r>
                            <a:rPr lang="en-US" sz="2600" baseline="30000" dirty="0">
                              <a:effectLst/>
                            </a:rPr>
                            <a:t>2+</a:t>
                          </a:r>
                          <a:r>
                            <a:rPr lang="en-US" sz="2600" dirty="0">
                              <a:effectLst/>
                            </a:rPr>
                            <a:t>, Cu</a:t>
                          </a:r>
                          <a:r>
                            <a:rPr lang="en-US" sz="2600" baseline="30000" dirty="0">
                              <a:effectLst/>
                            </a:rPr>
                            <a:t>2+</a:t>
                          </a:r>
                          <a:r>
                            <a:rPr lang="en-US" sz="2600" dirty="0">
                              <a:effectLst/>
                            </a:rPr>
                            <a:t>, Zn</a:t>
                          </a:r>
                          <a:r>
                            <a:rPr lang="en-US" sz="2600" baseline="30000" dirty="0">
                              <a:effectLst/>
                            </a:rPr>
                            <a:t>2+, </a:t>
                          </a:r>
                          <a:r>
                            <a:rPr lang="en-US" sz="2600" dirty="0">
                              <a:effectLst/>
                            </a:rPr>
                            <a:t>Pb</a:t>
                          </a:r>
                          <a:r>
                            <a:rPr lang="en-US" sz="2600" baseline="30000" dirty="0">
                              <a:effectLst/>
                            </a:rPr>
                            <a:t>2+</a:t>
                          </a:r>
                          <a:r>
                            <a:rPr lang="en-US" sz="2600" dirty="0">
                              <a:effectLst/>
                            </a:rPr>
                            <a:t>, Sn</a:t>
                          </a:r>
                          <a:r>
                            <a:rPr lang="en-US" sz="2600" baseline="30000" dirty="0">
                              <a:effectLst/>
                            </a:rPr>
                            <a:t>2+</a:t>
                          </a:r>
                          <a:r>
                            <a:rPr lang="en-US" sz="2600" dirty="0">
                              <a:effectLst/>
                            </a:rPr>
                            <a:t>, Sb</a:t>
                          </a:r>
                          <a:r>
                            <a:rPr lang="en-US" sz="2600" baseline="30000" dirty="0">
                              <a:effectLst/>
                            </a:rPr>
                            <a:t>3+</a:t>
                          </a:r>
                          <a:r>
                            <a:rPr lang="en-US" sz="2600" dirty="0">
                              <a:effectLst/>
                            </a:rPr>
                            <a:t>, Bi</a:t>
                          </a:r>
                          <a:r>
                            <a:rPr lang="en-US" sz="2600" baseline="30000" dirty="0">
                              <a:effectLst/>
                            </a:rPr>
                            <a:t>3+</a:t>
                          </a:r>
                          <a:r>
                            <a:rPr lang="en-US" sz="2600" dirty="0">
                              <a:effectLst/>
                            </a:rPr>
                            <a:t>,</a:t>
                          </a:r>
                          <a:endParaRPr lang="en-IN" sz="2600" dirty="0">
                            <a:effectLst/>
                          </a:endParaRPr>
                        </a:p>
                        <a:p>
                          <a:pPr algn="just">
                            <a:lnSpc>
                              <a:spcPct val="150000"/>
                            </a:lnSpc>
                          </a:pPr>
                          <a:r>
                            <a:rPr lang="en-US" sz="2600" dirty="0">
                              <a:effectLst/>
                            </a:rPr>
                            <a:t>Rh</a:t>
                          </a:r>
                          <a:r>
                            <a:rPr lang="en-US" sz="2600" baseline="30000" dirty="0">
                              <a:effectLst/>
                            </a:rPr>
                            <a:t>3+</a:t>
                          </a:r>
                          <a:r>
                            <a:rPr lang="en-US" sz="2600" dirty="0">
                              <a:effectLst/>
                            </a:rPr>
                            <a:t>, SO</a:t>
                          </a:r>
                          <a:r>
                            <a:rPr lang="en-US" sz="2600" baseline="-25000" dirty="0">
                              <a:effectLst/>
                            </a:rPr>
                            <a:t>2</a:t>
                          </a:r>
                          <a:r>
                            <a:rPr lang="en-US" sz="2600" dirty="0">
                              <a:effectLst/>
                            </a:rPr>
                            <a:t>, NO</a:t>
                          </a:r>
                          <a:r>
                            <a:rPr lang="en-US" sz="2600" baseline="30000" dirty="0">
                              <a:effectLst/>
                            </a:rPr>
                            <a:t>+</a:t>
                          </a:r>
                          <a:endParaRPr lang="en-IN" sz="2600" dirty="0">
                            <a:effectLst/>
                          </a:endParaRPr>
                        </a:p>
                        <a:p>
                          <a:pPr algn="just">
                            <a:lnSpc>
                              <a:spcPct val="150000"/>
                            </a:lnSpc>
                          </a:pPr>
                          <a:r>
                            <a:rPr lang="en-US" sz="2600" dirty="0">
                              <a:effectLst/>
                            </a:rPr>
                            <a:t>GaH</a:t>
                          </a:r>
                          <a:r>
                            <a:rPr lang="en-US" sz="2600" baseline="-25000" dirty="0">
                              <a:effectLst/>
                            </a:rPr>
                            <a:t>3</a:t>
                          </a:r>
                          <a:r>
                            <a:rPr lang="en-US" sz="2600" dirty="0">
                              <a:effectLst/>
                            </a:rPr>
                            <a:t>,</a:t>
                          </a:r>
                          <a:endParaRPr lang="en-IN" sz="2600" dirty="0">
                            <a:effectLst/>
                          </a:endParaRPr>
                        </a:p>
                        <a:p>
                          <a:r>
                            <a:rPr lang="en-US" sz="2600" dirty="0">
                              <a:effectLst/>
                            </a:rPr>
                            <a:t> </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dirty="0">
                              <a:effectLst/>
                            </a:rPr>
                            <a:t>Cu</a:t>
                          </a:r>
                          <a:r>
                            <a:rPr lang="en-US" sz="2600" baseline="30000" dirty="0">
                              <a:effectLst/>
                            </a:rPr>
                            <a:t>+</a:t>
                          </a:r>
                          <a:r>
                            <a:rPr lang="en-US" sz="2600" dirty="0">
                              <a:effectLst/>
                            </a:rPr>
                            <a:t>, Ag</a:t>
                          </a:r>
                          <a:r>
                            <a:rPr lang="en-US" sz="2600" baseline="30000" dirty="0">
                              <a:effectLst/>
                            </a:rPr>
                            <a:t>+</a:t>
                          </a:r>
                          <a:r>
                            <a:rPr lang="en-US" sz="2600" dirty="0">
                              <a:effectLst/>
                            </a:rPr>
                            <a:t>, Au</a:t>
                          </a:r>
                          <a:r>
                            <a:rPr lang="en-US" sz="2600" baseline="30000" dirty="0">
                              <a:effectLst/>
                            </a:rPr>
                            <a:t>+</a:t>
                          </a:r>
                          <a:r>
                            <a:rPr lang="en-US" sz="2600" dirty="0">
                              <a:effectLst/>
                            </a:rPr>
                            <a:t>, TI</a:t>
                          </a:r>
                          <a:r>
                            <a:rPr lang="en-US" sz="2600" baseline="30000" dirty="0">
                              <a:effectLst/>
                            </a:rPr>
                            <a:t>+</a:t>
                          </a:r>
                          <a:r>
                            <a:rPr lang="en-US" sz="2600" dirty="0">
                              <a:effectLst/>
                            </a:rPr>
                            <a:t>, Hg</a:t>
                          </a:r>
                          <a:r>
                            <a:rPr lang="en-US" sz="2600" baseline="30000" dirty="0">
                              <a:effectLst/>
                            </a:rPr>
                            <a:t>+</a:t>
                          </a:r>
                          <a:r>
                            <a:rPr lang="en-US" sz="2600" dirty="0">
                              <a:effectLst/>
                            </a:rPr>
                            <a:t>, Pd</a:t>
                          </a:r>
                          <a:r>
                            <a:rPr lang="en-US" sz="2600" baseline="30000" dirty="0">
                              <a:effectLst/>
                            </a:rPr>
                            <a:t>2</a:t>
                          </a:r>
                          <a:r>
                            <a:rPr lang="en-US" sz="2600" dirty="0">
                              <a:effectLst/>
                            </a:rPr>
                            <a:t>, Cd</a:t>
                          </a:r>
                          <a:r>
                            <a:rPr lang="en-US" sz="2600" baseline="30000" dirty="0">
                              <a:effectLst/>
                            </a:rPr>
                            <a:t>2+</a:t>
                          </a:r>
                          <a:r>
                            <a:rPr lang="en-US" sz="2600" dirty="0">
                              <a:effectLst/>
                            </a:rPr>
                            <a:t>, Pt</a:t>
                          </a:r>
                          <a:r>
                            <a:rPr lang="en-US" sz="2600" baseline="30000" dirty="0">
                              <a:effectLst/>
                            </a:rPr>
                            <a:t>2+</a:t>
                          </a:r>
                          <a:r>
                            <a:rPr lang="en-US" sz="2600" dirty="0">
                              <a:effectLst/>
                            </a:rPr>
                            <a:t>, Hg</a:t>
                          </a:r>
                          <a:r>
                            <a:rPr lang="en-US" sz="2600" baseline="30000" dirty="0">
                              <a:effectLst/>
                            </a:rPr>
                            <a:t>+2</a:t>
                          </a:r>
                          <a:r>
                            <a:rPr lang="en-US" sz="2600" dirty="0">
                              <a:effectLst/>
                            </a:rPr>
                            <a:t> , Pt</a:t>
                          </a:r>
                          <a:r>
                            <a:rPr lang="en-US" sz="2600" baseline="30000" dirty="0">
                              <a:effectLst/>
                            </a:rPr>
                            <a:t>4+</a:t>
                          </a:r>
                          <a:r>
                            <a:rPr lang="en-US" sz="2600" dirty="0">
                              <a:effectLst/>
                            </a:rPr>
                            <a:t>, TI</a:t>
                          </a:r>
                          <a:r>
                            <a:rPr lang="en-US" sz="2600" baseline="30000" dirty="0">
                              <a:effectLst/>
                            </a:rPr>
                            <a:t>3+</a:t>
                          </a:r>
                          <a:r>
                            <a:rPr lang="en-US" sz="2600" dirty="0">
                              <a:effectLst/>
                            </a:rPr>
                            <a:t>, BH</a:t>
                          </a:r>
                          <a:r>
                            <a:rPr lang="en-US" sz="2600" baseline="-25000" dirty="0">
                              <a:effectLst/>
                            </a:rPr>
                            <a:t>3</a:t>
                          </a:r>
                          <a:r>
                            <a:rPr lang="en-US" sz="2600" dirty="0">
                              <a:effectLst/>
                            </a:rPr>
                            <a:t>, GaCI</a:t>
                          </a:r>
                          <a:r>
                            <a:rPr lang="en-US" sz="2600" baseline="-25000" dirty="0">
                              <a:effectLst/>
                            </a:rPr>
                            <a:t>3</a:t>
                          </a:r>
                          <a:r>
                            <a:rPr lang="en-US" sz="2600" dirty="0">
                              <a:effectLst/>
                            </a:rPr>
                            <a:t>, InCI</a:t>
                          </a:r>
                          <a:r>
                            <a:rPr lang="en-US" sz="2600" baseline="-25000" dirty="0">
                              <a:effectLst/>
                            </a:rPr>
                            <a:t>3,</a:t>
                          </a:r>
                          <a:endParaRPr lang="en-IN" sz="2600" dirty="0">
                            <a:effectLst/>
                          </a:endParaRPr>
                        </a:p>
                        <a:p>
                          <a:pPr algn="just">
                            <a:lnSpc>
                              <a:spcPct val="150000"/>
                            </a:lnSpc>
                          </a:pPr>
                          <a:r>
                            <a:rPr lang="en-US" sz="2600" dirty="0">
                              <a:effectLst/>
                            </a:rPr>
                            <a:t>:CH</a:t>
                          </a:r>
                          <a:r>
                            <a:rPr lang="en-US" sz="2600" baseline="-25000" dirty="0">
                              <a:effectLst/>
                            </a:rPr>
                            <a:t>2</a:t>
                          </a:r>
                          <a:r>
                            <a:rPr lang="en-US" sz="2600" dirty="0">
                              <a:effectLst/>
                            </a:rPr>
                            <a:t>, carbenes</a:t>
                          </a:r>
                          <a:endParaRPr lang="en-IN" sz="2600" dirty="0">
                            <a:effectLst/>
                          </a:endParaRPr>
                        </a:p>
                        <a:p>
                          <a:pPr algn="just">
                            <a:lnSpc>
                              <a:spcPct val="150000"/>
                            </a:lnSpc>
                          </a:pPr>
                          <a:r>
                            <a:rPr lang="en-US" sz="2600" dirty="0">
                              <a:effectLst/>
                            </a:rPr>
                            <a:t>π-acceptors</a:t>
                          </a:r>
                          <a:endParaRPr lang="en-IN" sz="2600" dirty="0">
                            <a:effectLst/>
                          </a:endParaRPr>
                        </a:p>
                        <a:p>
                          <a:pPr algn="just">
                            <a:lnSpc>
                              <a:spcPct val="150000"/>
                            </a:lnSpc>
                          </a:pPr>
                          <a:r>
                            <a:rPr lang="en-US" sz="2600" dirty="0">
                              <a:effectLst/>
                            </a:rPr>
                            <a:t>I</a:t>
                          </a:r>
                          <a:r>
                            <a:rPr lang="en-US" sz="2600" baseline="30000" dirty="0">
                              <a:effectLst/>
                            </a:rPr>
                            <a:t>+</a:t>
                          </a:r>
                          <a:r>
                            <a:rPr lang="en-US" sz="2600" dirty="0">
                              <a:effectLst/>
                            </a:rPr>
                            <a:t>, Br</a:t>
                          </a:r>
                          <a:r>
                            <a:rPr lang="en-US" sz="2600" baseline="30000" dirty="0">
                              <a:effectLst/>
                            </a:rPr>
                            <a:t>+</a:t>
                          </a:r>
                          <a:r>
                            <a:rPr lang="en-US" sz="2600" dirty="0">
                              <a:effectLst/>
                            </a:rPr>
                            <a:t>, O, CI, Br, I, N</a:t>
                          </a:r>
                          <a:endParaRPr lang="en-IN" sz="2600" dirty="0">
                            <a:effectLst/>
                          </a:endParaRPr>
                        </a:p>
                        <a:p>
                          <a:pPr algn="just">
                            <a:lnSpc>
                              <a:spcPct val="150000"/>
                            </a:lnSpc>
                          </a:pPr>
                          <a:r>
                            <a:rPr lang="en-US" sz="2600" dirty="0">
                              <a:effectLst/>
                            </a:rPr>
                            <a:t>Zero valent metal atoms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776490016"/>
                      </a:ext>
                    </a:extLst>
                  </a:tr>
                </a:tbl>
              </a:graphicData>
            </a:graphic>
          </p:graphicFrame>
        </mc:Choice>
        <mc:Fallback xmlns="">
          <p:graphicFrame>
            <p:nvGraphicFramePr>
              <p:cNvPr id="2" name="Table 1">
                <a:extLst>
                  <a:ext uri="{FF2B5EF4-FFF2-40B4-BE49-F238E27FC236}">
                    <a16:creationId xmlns:a16="http://schemas.microsoft.com/office/drawing/2014/main" xmlns="" xmlns:a14="http://schemas.microsoft.com/office/drawing/2010/main" id="{F44A3D9D-BE6D-CE77-540D-041CBE8CCE75}"/>
                  </a:ext>
                </a:extLst>
              </p:cNvPr>
              <p:cNvGraphicFramePr>
                <a:graphicFrameLocks noGrp="1"/>
              </p:cNvGraphicFramePr>
              <p:nvPr>
                <p:extLst>
                  <p:ext uri="{D42A27DB-BD31-4B8C-83A1-F6EECF244321}">
                    <p14:modId xmlns:p14="http://schemas.microsoft.com/office/powerpoint/2010/main" xmlns="" xmlns:a14="http://schemas.microsoft.com/office/drawing/2010/main" val="1242500846"/>
                  </p:ext>
                </p:extLst>
              </p:nvPr>
            </p:nvGraphicFramePr>
            <p:xfrm>
              <a:off x="228600" y="214376"/>
              <a:ext cx="8686800" cy="6537960"/>
            </p:xfrm>
            <a:graphic>
              <a:graphicData uri="http://schemas.openxmlformats.org/drawingml/2006/table">
                <a:tbl>
                  <a:tblPr firstRow="1" firstCol="1" bandRow="1">
                    <a:tableStyleId>{5C22544A-7EE6-4342-B048-85BDC9FD1C3A}</a:tableStyleId>
                  </a:tblPr>
                  <a:tblGrid>
                    <a:gridCol w="3703480">
                      <a:extLst>
                        <a:ext uri="{9D8B030D-6E8A-4147-A177-3AD203B41FA5}">
                          <a16:colId xmlns:a16="http://schemas.microsoft.com/office/drawing/2014/main" xmlns="" xmlns:a14="http://schemas.microsoft.com/office/drawing/2010/main" val="2518104048"/>
                        </a:ext>
                      </a:extLst>
                    </a:gridCol>
                    <a:gridCol w="2076209">
                      <a:extLst>
                        <a:ext uri="{9D8B030D-6E8A-4147-A177-3AD203B41FA5}">
                          <a16:colId xmlns:a16="http://schemas.microsoft.com/office/drawing/2014/main" xmlns="" xmlns:a14="http://schemas.microsoft.com/office/drawing/2010/main" val="287895366"/>
                        </a:ext>
                      </a:extLst>
                    </a:gridCol>
                    <a:gridCol w="2907111">
                      <a:extLst>
                        <a:ext uri="{9D8B030D-6E8A-4147-A177-3AD203B41FA5}">
                          <a16:colId xmlns:a16="http://schemas.microsoft.com/office/drawing/2014/main" xmlns="" xmlns:a14="http://schemas.microsoft.com/office/drawing/2010/main" val="584788617"/>
                        </a:ext>
                      </a:extLst>
                    </a:gridCol>
                  </a:tblGrid>
                  <a:tr h="1127252">
                    <a:tc>
                      <a:txBody>
                        <a:bodyPr/>
                        <a:lstStyle/>
                        <a:p>
                          <a:pPr marL="450215" algn="just">
                            <a:lnSpc>
                              <a:spcPct val="150000"/>
                            </a:lnSpc>
                          </a:pPr>
                          <a:r>
                            <a:rPr lang="en-US" sz="2600" dirty="0">
                              <a:effectLst/>
                            </a:rPr>
                            <a:t>Hard Acids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Borderline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a:effectLst/>
                            </a:rPr>
                            <a:t>Soft Acids</a:t>
                          </a:r>
                          <a:endParaRPr lang="en-IN" sz="26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xmlns="" xmlns:a14="http://schemas.microsoft.com/office/drawing/2010/main" val="3387110977"/>
                      </a:ext>
                    </a:extLst>
                  </a:tr>
                  <a:tr h="5287772">
                    <a:tc>
                      <a:txBody>
                        <a:bodyPr/>
                        <a:lstStyle/>
                        <a:p>
                          <a:endParaRPr lang="en-US"/>
                        </a:p>
                      </a:txBody>
                      <a:tcPr marL="68580" marR="68580" marT="0" marB="0">
                        <a:blipFill>
                          <a:blip r:embed="rId2"/>
                          <a:stretch>
                            <a:fillRect l="-164" t="-21429" r="-135197" b="-3802"/>
                          </a:stretch>
                        </a:blipFill>
                      </a:tcPr>
                    </a:tc>
                    <a:tc>
                      <a:txBody>
                        <a:bodyPr/>
                        <a:lstStyle/>
                        <a:p>
                          <a:pPr algn="just">
                            <a:lnSpc>
                              <a:spcPct val="150000"/>
                            </a:lnSpc>
                          </a:pPr>
                          <a:r>
                            <a:rPr lang="en-US" sz="2600" dirty="0">
                              <a:effectLst/>
                            </a:rPr>
                            <a:t>Fe</a:t>
                          </a:r>
                          <a:r>
                            <a:rPr lang="en-US" sz="2600" baseline="30000" dirty="0">
                              <a:effectLst/>
                            </a:rPr>
                            <a:t>2+</a:t>
                          </a:r>
                          <a:r>
                            <a:rPr lang="en-US" sz="2600" dirty="0">
                              <a:effectLst/>
                            </a:rPr>
                            <a:t> , Co</a:t>
                          </a:r>
                          <a:r>
                            <a:rPr lang="en-US" sz="2600" baseline="30000" dirty="0">
                              <a:effectLst/>
                            </a:rPr>
                            <a:t>2+</a:t>
                          </a:r>
                          <a:r>
                            <a:rPr lang="en-US" sz="2600" dirty="0">
                              <a:effectLst/>
                            </a:rPr>
                            <a:t>, Ni</a:t>
                          </a:r>
                          <a:r>
                            <a:rPr lang="en-US" sz="2600" baseline="30000" dirty="0">
                              <a:effectLst/>
                            </a:rPr>
                            <a:t>2+</a:t>
                          </a:r>
                          <a:r>
                            <a:rPr lang="en-US" sz="2600" dirty="0">
                              <a:effectLst/>
                            </a:rPr>
                            <a:t>, Cu</a:t>
                          </a:r>
                          <a:r>
                            <a:rPr lang="en-US" sz="2600" baseline="30000" dirty="0">
                              <a:effectLst/>
                            </a:rPr>
                            <a:t>2+</a:t>
                          </a:r>
                          <a:r>
                            <a:rPr lang="en-US" sz="2600" dirty="0">
                              <a:effectLst/>
                            </a:rPr>
                            <a:t>, Zn</a:t>
                          </a:r>
                          <a:r>
                            <a:rPr lang="en-US" sz="2600" baseline="30000" dirty="0">
                              <a:effectLst/>
                            </a:rPr>
                            <a:t>2+, </a:t>
                          </a:r>
                          <a:r>
                            <a:rPr lang="en-US" sz="2600" dirty="0">
                              <a:effectLst/>
                            </a:rPr>
                            <a:t>Pb</a:t>
                          </a:r>
                          <a:r>
                            <a:rPr lang="en-US" sz="2600" baseline="30000" dirty="0">
                              <a:effectLst/>
                            </a:rPr>
                            <a:t>2+</a:t>
                          </a:r>
                          <a:r>
                            <a:rPr lang="en-US" sz="2600" dirty="0">
                              <a:effectLst/>
                            </a:rPr>
                            <a:t>, Sn</a:t>
                          </a:r>
                          <a:r>
                            <a:rPr lang="en-US" sz="2600" baseline="30000" dirty="0">
                              <a:effectLst/>
                            </a:rPr>
                            <a:t>2+</a:t>
                          </a:r>
                          <a:r>
                            <a:rPr lang="en-US" sz="2600" dirty="0">
                              <a:effectLst/>
                            </a:rPr>
                            <a:t>, Sb</a:t>
                          </a:r>
                          <a:r>
                            <a:rPr lang="en-US" sz="2600" baseline="30000" dirty="0">
                              <a:effectLst/>
                            </a:rPr>
                            <a:t>3+</a:t>
                          </a:r>
                          <a:r>
                            <a:rPr lang="en-US" sz="2600" dirty="0">
                              <a:effectLst/>
                            </a:rPr>
                            <a:t>, Bi</a:t>
                          </a:r>
                          <a:r>
                            <a:rPr lang="en-US" sz="2600" baseline="30000" dirty="0">
                              <a:effectLst/>
                            </a:rPr>
                            <a:t>3+</a:t>
                          </a:r>
                          <a:r>
                            <a:rPr lang="en-US" sz="2600" dirty="0">
                              <a:effectLst/>
                            </a:rPr>
                            <a:t>,</a:t>
                          </a:r>
                          <a:endParaRPr lang="en-IN" sz="2600" dirty="0">
                            <a:effectLst/>
                          </a:endParaRPr>
                        </a:p>
                        <a:p>
                          <a:pPr algn="just">
                            <a:lnSpc>
                              <a:spcPct val="150000"/>
                            </a:lnSpc>
                          </a:pPr>
                          <a:r>
                            <a:rPr lang="en-US" sz="2600" dirty="0">
                              <a:effectLst/>
                            </a:rPr>
                            <a:t>Rh</a:t>
                          </a:r>
                          <a:r>
                            <a:rPr lang="en-US" sz="2600" baseline="30000" dirty="0">
                              <a:effectLst/>
                            </a:rPr>
                            <a:t>3+</a:t>
                          </a:r>
                          <a:r>
                            <a:rPr lang="en-US" sz="2600" dirty="0">
                              <a:effectLst/>
                            </a:rPr>
                            <a:t>, SO</a:t>
                          </a:r>
                          <a:r>
                            <a:rPr lang="en-US" sz="2600" baseline="-25000" dirty="0">
                              <a:effectLst/>
                            </a:rPr>
                            <a:t>2</a:t>
                          </a:r>
                          <a:r>
                            <a:rPr lang="en-US" sz="2600" dirty="0">
                              <a:effectLst/>
                            </a:rPr>
                            <a:t>, NO</a:t>
                          </a:r>
                          <a:r>
                            <a:rPr lang="en-US" sz="2600" baseline="30000" dirty="0">
                              <a:effectLst/>
                            </a:rPr>
                            <a:t>+</a:t>
                          </a:r>
                          <a:endParaRPr lang="en-IN" sz="2600" dirty="0">
                            <a:effectLst/>
                          </a:endParaRPr>
                        </a:p>
                        <a:p>
                          <a:pPr algn="just">
                            <a:lnSpc>
                              <a:spcPct val="150000"/>
                            </a:lnSpc>
                          </a:pPr>
                          <a:r>
                            <a:rPr lang="en-US" sz="2600" dirty="0">
                              <a:effectLst/>
                            </a:rPr>
                            <a:t>GaH</a:t>
                          </a:r>
                          <a:r>
                            <a:rPr lang="en-US" sz="2600" baseline="-25000" dirty="0">
                              <a:effectLst/>
                            </a:rPr>
                            <a:t>3</a:t>
                          </a:r>
                          <a:r>
                            <a:rPr lang="en-US" sz="2600" dirty="0">
                              <a:effectLst/>
                            </a:rPr>
                            <a:t>,</a:t>
                          </a:r>
                          <a:endParaRPr lang="en-IN" sz="2600" dirty="0">
                            <a:effectLst/>
                          </a:endParaRPr>
                        </a:p>
                        <a:p>
                          <a:r>
                            <a:rPr lang="en-US" sz="2600" dirty="0">
                              <a:effectLst/>
                            </a:rPr>
                            <a:t> </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2600" dirty="0">
                              <a:effectLst/>
                            </a:rPr>
                            <a:t>Cu</a:t>
                          </a:r>
                          <a:r>
                            <a:rPr lang="en-US" sz="2600" baseline="30000" dirty="0">
                              <a:effectLst/>
                            </a:rPr>
                            <a:t>+</a:t>
                          </a:r>
                          <a:r>
                            <a:rPr lang="en-US" sz="2600" dirty="0">
                              <a:effectLst/>
                            </a:rPr>
                            <a:t>, Ag</a:t>
                          </a:r>
                          <a:r>
                            <a:rPr lang="en-US" sz="2600" baseline="30000" dirty="0">
                              <a:effectLst/>
                            </a:rPr>
                            <a:t>+</a:t>
                          </a:r>
                          <a:r>
                            <a:rPr lang="en-US" sz="2600" dirty="0">
                              <a:effectLst/>
                            </a:rPr>
                            <a:t>, Au</a:t>
                          </a:r>
                          <a:r>
                            <a:rPr lang="en-US" sz="2600" baseline="30000" dirty="0">
                              <a:effectLst/>
                            </a:rPr>
                            <a:t>+</a:t>
                          </a:r>
                          <a:r>
                            <a:rPr lang="en-US" sz="2600" dirty="0">
                              <a:effectLst/>
                            </a:rPr>
                            <a:t>, TI</a:t>
                          </a:r>
                          <a:r>
                            <a:rPr lang="en-US" sz="2600" baseline="30000" dirty="0">
                              <a:effectLst/>
                            </a:rPr>
                            <a:t>+</a:t>
                          </a:r>
                          <a:r>
                            <a:rPr lang="en-US" sz="2600" dirty="0">
                              <a:effectLst/>
                            </a:rPr>
                            <a:t>, Hg</a:t>
                          </a:r>
                          <a:r>
                            <a:rPr lang="en-US" sz="2600" baseline="30000" dirty="0">
                              <a:effectLst/>
                            </a:rPr>
                            <a:t>+</a:t>
                          </a:r>
                          <a:r>
                            <a:rPr lang="en-US" sz="2600" dirty="0">
                              <a:effectLst/>
                            </a:rPr>
                            <a:t>, Pd</a:t>
                          </a:r>
                          <a:r>
                            <a:rPr lang="en-US" sz="2600" baseline="30000" dirty="0">
                              <a:effectLst/>
                            </a:rPr>
                            <a:t>2</a:t>
                          </a:r>
                          <a:r>
                            <a:rPr lang="en-US" sz="2600" dirty="0">
                              <a:effectLst/>
                            </a:rPr>
                            <a:t>, Cd</a:t>
                          </a:r>
                          <a:r>
                            <a:rPr lang="en-US" sz="2600" baseline="30000" dirty="0">
                              <a:effectLst/>
                            </a:rPr>
                            <a:t>2+</a:t>
                          </a:r>
                          <a:r>
                            <a:rPr lang="en-US" sz="2600" dirty="0">
                              <a:effectLst/>
                            </a:rPr>
                            <a:t>, Pt</a:t>
                          </a:r>
                          <a:r>
                            <a:rPr lang="en-US" sz="2600" baseline="30000" dirty="0">
                              <a:effectLst/>
                            </a:rPr>
                            <a:t>2+</a:t>
                          </a:r>
                          <a:r>
                            <a:rPr lang="en-US" sz="2600" dirty="0">
                              <a:effectLst/>
                            </a:rPr>
                            <a:t>, Hg</a:t>
                          </a:r>
                          <a:r>
                            <a:rPr lang="en-US" sz="2600" baseline="30000" dirty="0">
                              <a:effectLst/>
                            </a:rPr>
                            <a:t>+2</a:t>
                          </a:r>
                          <a:r>
                            <a:rPr lang="en-US" sz="2600" dirty="0">
                              <a:effectLst/>
                            </a:rPr>
                            <a:t> , Pt</a:t>
                          </a:r>
                          <a:r>
                            <a:rPr lang="en-US" sz="2600" baseline="30000" dirty="0">
                              <a:effectLst/>
                            </a:rPr>
                            <a:t>4+</a:t>
                          </a:r>
                          <a:r>
                            <a:rPr lang="en-US" sz="2600" dirty="0">
                              <a:effectLst/>
                            </a:rPr>
                            <a:t>, TI</a:t>
                          </a:r>
                          <a:r>
                            <a:rPr lang="en-US" sz="2600" baseline="30000" dirty="0">
                              <a:effectLst/>
                            </a:rPr>
                            <a:t>3+</a:t>
                          </a:r>
                          <a:r>
                            <a:rPr lang="en-US" sz="2600" dirty="0">
                              <a:effectLst/>
                            </a:rPr>
                            <a:t>, BH</a:t>
                          </a:r>
                          <a:r>
                            <a:rPr lang="en-US" sz="2600" baseline="-25000" dirty="0">
                              <a:effectLst/>
                            </a:rPr>
                            <a:t>3</a:t>
                          </a:r>
                          <a:r>
                            <a:rPr lang="en-US" sz="2600" dirty="0">
                              <a:effectLst/>
                            </a:rPr>
                            <a:t>, GaCI</a:t>
                          </a:r>
                          <a:r>
                            <a:rPr lang="en-US" sz="2600" baseline="-25000" dirty="0">
                              <a:effectLst/>
                            </a:rPr>
                            <a:t>3</a:t>
                          </a:r>
                          <a:r>
                            <a:rPr lang="en-US" sz="2600" dirty="0">
                              <a:effectLst/>
                            </a:rPr>
                            <a:t>, InCI</a:t>
                          </a:r>
                          <a:r>
                            <a:rPr lang="en-US" sz="2600" baseline="-25000" dirty="0">
                              <a:effectLst/>
                            </a:rPr>
                            <a:t>3,</a:t>
                          </a:r>
                          <a:endParaRPr lang="en-IN" sz="2600" dirty="0">
                            <a:effectLst/>
                          </a:endParaRPr>
                        </a:p>
                        <a:p>
                          <a:pPr algn="just">
                            <a:lnSpc>
                              <a:spcPct val="150000"/>
                            </a:lnSpc>
                          </a:pPr>
                          <a:r>
                            <a:rPr lang="en-US" sz="2600" dirty="0">
                              <a:effectLst/>
                            </a:rPr>
                            <a:t>:CH</a:t>
                          </a:r>
                          <a:r>
                            <a:rPr lang="en-US" sz="2600" baseline="-25000" dirty="0">
                              <a:effectLst/>
                            </a:rPr>
                            <a:t>2</a:t>
                          </a:r>
                          <a:r>
                            <a:rPr lang="en-US" sz="2600" dirty="0">
                              <a:effectLst/>
                            </a:rPr>
                            <a:t>, carbenes</a:t>
                          </a:r>
                          <a:endParaRPr lang="en-IN" sz="2600" dirty="0">
                            <a:effectLst/>
                          </a:endParaRPr>
                        </a:p>
                        <a:p>
                          <a:pPr algn="just">
                            <a:lnSpc>
                              <a:spcPct val="150000"/>
                            </a:lnSpc>
                          </a:pPr>
                          <a:r>
                            <a:rPr lang="en-US" sz="2600" dirty="0">
                              <a:effectLst/>
                            </a:rPr>
                            <a:t>π-acceptors</a:t>
                          </a:r>
                          <a:endParaRPr lang="en-IN" sz="2600" dirty="0">
                            <a:effectLst/>
                          </a:endParaRPr>
                        </a:p>
                        <a:p>
                          <a:pPr algn="just">
                            <a:lnSpc>
                              <a:spcPct val="150000"/>
                            </a:lnSpc>
                          </a:pPr>
                          <a:r>
                            <a:rPr lang="en-US" sz="2600" dirty="0">
                              <a:effectLst/>
                            </a:rPr>
                            <a:t>I</a:t>
                          </a:r>
                          <a:r>
                            <a:rPr lang="en-US" sz="2600" baseline="30000" dirty="0">
                              <a:effectLst/>
                            </a:rPr>
                            <a:t>+</a:t>
                          </a:r>
                          <a:r>
                            <a:rPr lang="en-US" sz="2600" dirty="0">
                              <a:effectLst/>
                            </a:rPr>
                            <a:t>, Br</a:t>
                          </a:r>
                          <a:r>
                            <a:rPr lang="en-US" sz="2600" baseline="30000" dirty="0">
                              <a:effectLst/>
                            </a:rPr>
                            <a:t>+</a:t>
                          </a:r>
                          <a:r>
                            <a:rPr lang="en-US" sz="2600" dirty="0">
                              <a:effectLst/>
                            </a:rPr>
                            <a:t>, O, CI, Br, I, N</a:t>
                          </a:r>
                          <a:endParaRPr lang="en-IN" sz="2600" dirty="0">
                            <a:effectLst/>
                          </a:endParaRPr>
                        </a:p>
                        <a:p>
                          <a:pPr algn="just">
                            <a:lnSpc>
                              <a:spcPct val="150000"/>
                            </a:lnSpc>
                          </a:pPr>
                          <a:r>
                            <a:rPr lang="en-US" sz="2600" dirty="0">
                              <a:effectLst/>
                            </a:rPr>
                            <a:t>Zero valent metal atoms</a:t>
                          </a:r>
                          <a:endParaRPr lang="en-IN" sz="26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xmlns="" xmlns:a14="http://schemas.microsoft.com/office/drawing/2010/main" val="1776490016"/>
                      </a:ext>
                    </a:extLst>
                  </a:tr>
                </a:tbl>
              </a:graphicData>
            </a:graphic>
          </p:graphicFrame>
        </mc:Fallback>
      </mc:AlternateContent>
      <p:sp>
        <p:nvSpPr>
          <p:cNvPr id="3" name="Rectangle 1">
            <a:extLst>
              <a:ext uri="{FF2B5EF4-FFF2-40B4-BE49-F238E27FC236}">
                <a16:creationId xmlns:a16="http://schemas.microsoft.com/office/drawing/2014/main" id="{5440F253-B9A0-932B-17C3-41F014278777}"/>
              </a:ext>
            </a:extLst>
          </p:cNvPr>
          <p:cNvSpPr>
            <a:spLocks noChangeArrowheads="1"/>
          </p:cNvSpPr>
          <p:nvPr/>
        </p:nvSpPr>
        <p:spPr bwMode="auto">
          <a:xfrm>
            <a:off x="-35280" y="1828261"/>
            <a:ext cx="12106629" cy="87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73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0F0A6-91EB-1603-25C7-E057CBE50F2D}"/>
              </a:ext>
            </a:extLst>
          </p:cNvPr>
          <p:cNvSpPr txBox="1"/>
          <p:nvPr/>
        </p:nvSpPr>
        <p:spPr>
          <a:xfrm>
            <a:off x="457200" y="-76200"/>
            <a:ext cx="8305800" cy="6835782"/>
          </a:xfrm>
          <a:prstGeom prst="rect">
            <a:avLst/>
          </a:prstGeom>
          <a:noFill/>
        </p:spPr>
        <p:txBody>
          <a:bodyPr wrap="square">
            <a:spAutoFit/>
          </a:bodyPr>
          <a:lstStyle/>
          <a:p>
            <a:pPr lvl="0" algn="ctr">
              <a:lnSpc>
                <a:spcPct val="150000"/>
              </a:lnSpc>
            </a:pP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Hard and Soft Acids and Bases (HSAB)</a:t>
            </a:r>
            <a:endParaRPr lang="en-IN" sz="3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Hard bases:</a:t>
            </a:r>
            <a:r>
              <a:rPr lang="en-US" sz="2000" dirty="0">
                <a:solidFill>
                  <a:srgbClr val="000000"/>
                </a:solidFill>
                <a:effectLst/>
                <a:latin typeface="Times New Roman" panose="02020603050405020304" pitchFamily="18" charset="0"/>
                <a:ea typeface="Arial Unicode MS"/>
              </a:rPr>
              <a:t> Hard bases are those which have</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a:t>
            </a:r>
            <a:r>
              <a:rPr lang="en-US" sz="2000" dirty="0" err="1">
                <a:solidFill>
                  <a:srgbClr val="000000"/>
                </a:solidFill>
                <a:effectLst/>
                <a:latin typeface="Times New Roman" panose="02020603050405020304" pitchFamily="18" charset="0"/>
                <a:ea typeface="Arial Unicode MS"/>
              </a:rPr>
              <a:t>i</a:t>
            </a:r>
            <a:r>
              <a:rPr lang="en-US" sz="2000" dirty="0">
                <a:solidFill>
                  <a:srgbClr val="000000"/>
                </a:solidFill>
                <a:effectLst/>
                <a:latin typeface="Times New Roman" panose="02020603050405020304" pitchFamily="18" charset="0"/>
                <a:ea typeface="Arial Unicode MS"/>
              </a:rPr>
              <a:t>) Small in size</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 Have high electronegativity</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(iii) Donor atoms have low polarizabilities.</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(iv) Fewer number of d-electrons.</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(v) Accumulation of nonpolarizable moieties. </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b="1" dirty="0">
                <a:solidFill>
                  <a:srgbClr val="000000"/>
                </a:solidFill>
                <a:effectLst/>
                <a:latin typeface="Times New Roman" panose="02020603050405020304" pitchFamily="18" charset="0"/>
                <a:ea typeface="Arial Unicode MS"/>
              </a:rPr>
              <a:t>Soft bases:</a:t>
            </a:r>
            <a:r>
              <a:rPr lang="en-US" sz="2000" dirty="0">
                <a:solidFill>
                  <a:srgbClr val="000000"/>
                </a:solidFill>
                <a:effectLst/>
                <a:latin typeface="Times New Roman" panose="02020603050405020304" pitchFamily="18" charset="0"/>
                <a:ea typeface="Arial Unicode MS"/>
              </a:rPr>
              <a:t> Soft bases are those which have </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a:t>
            </a:r>
            <a:r>
              <a:rPr lang="en-US" sz="2000" dirty="0" err="1">
                <a:solidFill>
                  <a:srgbClr val="000000"/>
                </a:solidFill>
                <a:effectLst/>
                <a:latin typeface="Times New Roman" panose="02020603050405020304" pitchFamily="18" charset="0"/>
                <a:ea typeface="Arial Unicode MS"/>
              </a:rPr>
              <a:t>i</a:t>
            </a:r>
            <a:r>
              <a:rPr lang="en-US" sz="2000" dirty="0">
                <a:solidFill>
                  <a:srgbClr val="000000"/>
                </a:solidFill>
                <a:effectLst/>
                <a:latin typeface="Times New Roman" panose="02020603050405020304" pitchFamily="18" charset="0"/>
                <a:ea typeface="Arial Unicode MS"/>
              </a:rPr>
              <a:t>) Large in size</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 Low electronegativity</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(iii) Donor atoms are easily polarized</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(iv) Larger number of d-electrons. </a:t>
            </a:r>
            <a:endParaRPr lang="en-IN" sz="2000" dirty="0">
              <a:effectLst/>
              <a:latin typeface="Times New Roman" panose="02020603050405020304" pitchFamily="18" charset="0"/>
              <a:ea typeface="Arial Unicode MS"/>
            </a:endParaRPr>
          </a:p>
          <a:p>
            <a:pPr indent="228600" algn="just">
              <a:lnSpc>
                <a:spcPct val="107000"/>
              </a:lnSpc>
              <a:spcAft>
                <a:spcPts val="800"/>
              </a:spcAft>
            </a:pPr>
            <a:r>
              <a:rPr lang="en-US" sz="2000" dirty="0">
                <a:solidFill>
                  <a:srgbClr val="000000"/>
                </a:solidFill>
                <a:effectLst/>
                <a:latin typeface="Times New Roman" panose="02020603050405020304" pitchFamily="18" charset="0"/>
                <a:ea typeface="Arial Unicode MS"/>
              </a:rPr>
              <a:t>(v) Accumulation of polarizable moieties. </a:t>
            </a:r>
            <a:endParaRPr lang="en-IN" sz="2000" dirty="0">
              <a:effectLst/>
              <a:latin typeface="Times New Roman" panose="02020603050405020304" pitchFamily="18" charset="0"/>
              <a:ea typeface="Arial Unicode MS"/>
            </a:endParaRPr>
          </a:p>
          <a:p>
            <a:pPr marL="342900" lvl="0" indent="-342900" algn="just">
              <a:lnSpc>
                <a:spcPct val="150000"/>
              </a:lnSpc>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Among the halide ions, softness increases in the order F</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&lt;CI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&lt;Br</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&lt;I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hardest and I</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the softest base.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148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DA927FF-605F-9825-2375-DCA39980EE49}"/>
                  </a:ext>
                </a:extLst>
              </p:cNvPr>
              <p:cNvGraphicFramePr>
                <a:graphicFrameLocks noGrp="1"/>
              </p:cNvGraphicFramePr>
              <p:nvPr/>
            </p:nvGraphicFramePr>
            <p:xfrm>
              <a:off x="304800" y="374921"/>
              <a:ext cx="8610600" cy="6102079"/>
            </p:xfrm>
            <a:graphic>
              <a:graphicData uri="http://schemas.openxmlformats.org/drawingml/2006/table">
                <a:tbl>
                  <a:tblPr firstRow="1" firstCol="1" bandRow="1">
                    <a:tableStyleId>{5C22544A-7EE6-4342-B048-85BDC9FD1C3A}</a:tableStyleId>
                  </a:tblPr>
                  <a:tblGrid>
                    <a:gridCol w="3523697">
                      <a:extLst>
                        <a:ext uri="{9D8B030D-6E8A-4147-A177-3AD203B41FA5}">
                          <a16:colId xmlns:a16="http://schemas.microsoft.com/office/drawing/2014/main" val="24534138"/>
                        </a:ext>
                      </a:extLst>
                    </a:gridCol>
                    <a:gridCol w="2205293">
                      <a:extLst>
                        <a:ext uri="{9D8B030D-6E8A-4147-A177-3AD203B41FA5}">
                          <a16:colId xmlns:a16="http://schemas.microsoft.com/office/drawing/2014/main" val="1657750222"/>
                        </a:ext>
                      </a:extLst>
                    </a:gridCol>
                    <a:gridCol w="2881610">
                      <a:extLst>
                        <a:ext uri="{9D8B030D-6E8A-4147-A177-3AD203B41FA5}">
                          <a16:colId xmlns:a16="http://schemas.microsoft.com/office/drawing/2014/main" val="920990892"/>
                        </a:ext>
                      </a:extLst>
                    </a:gridCol>
                  </a:tblGrid>
                  <a:tr h="1283670">
                    <a:tc>
                      <a:txBody>
                        <a:bodyPr/>
                        <a:lstStyle/>
                        <a:p>
                          <a:pPr marL="457200" algn="just">
                            <a:lnSpc>
                              <a:spcPct val="150000"/>
                            </a:lnSpc>
                          </a:pPr>
                          <a:r>
                            <a:rPr lang="en-US" sz="3200" dirty="0">
                              <a:effectLst/>
                            </a:rPr>
                            <a:t>Hard Base</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Borderline Bases</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a:effectLst/>
                            </a:rPr>
                            <a:t>Soft Bases</a:t>
                          </a:r>
                          <a:endParaRPr lang="en-IN" sz="32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1378842029"/>
                      </a:ext>
                    </a:extLst>
                  </a:tr>
                  <a:tr h="4714604">
                    <a:tc>
                      <a:txBody>
                        <a:bodyPr/>
                        <a:lstStyle/>
                        <a:p>
                          <a:pPr>
                            <a:lnSpc>
                              <a:spcPct val="150000"/>
                            </a:lnSpc>
                          </a:pPr>
                          <a:r>
                            <a:rPr lang="en-US" sz="3200" dirty="0">
                              <a:effectLst/>
                            </a:rPr>
                            <a:t>H</a:t>
                          </a:r>
                          <a:r>
                            <a:rPr lang="en-US" sz="3200" baseline="-25000" dirty="0">
                              <a:effectLst/>
                            </a:rPr>
                            <a:t>2</a:t>
                          </a:r>
                          <a:r>
                            <a:rPr lang="en-US" sz="3200" dirty="0">
                              <a:effectLst/>
                            </a:rPr>
                            <a:t>O, OH</a:t>
                          </a:r>
                          <a:r>
                            <a:rPr lang="en-US" sz="3200" baseline="30000" dirty="0">
                              <a:effectLst/>
                            </a:rPr>
                            <a:t>-</a:t>
                          </a:r>
                          <a:r>
                            <a:rPr lang="en-US" sz="3200" dirty="0">
                              <a:effectLst/>
                            </a:rPr>
                            <a:t>, F</a:t>
                          </a:r>
                          <a:r>
                            <a:rPr lang="en-US" sz="3200" baseline="30000" dirty="0">
                              <a:effectLst/>
                            </a:rPr>
                            <a:t>-</a:t>
                          </a:r>
                          <a:r>
                            <a:rPr lang="en-US" sz="3200" dirty="0">
                              <a:effectLst/>
                            </a:rPr>
                            <a:t>, CH</a:t>
                          </a:r>
                          <a:r>
                            <a:rPr lang="en-US" sz="3200" baseline="-25000" dirty="0">
                              <a:effectLst/>
                            </a:rPr>
                            <a:t>3</a:t>
                          </a:r>
                          <a:r>
                            <a:rPr lang="en-US" sz="3200" dirty="0">
                              <a:effectLst/>
                            </a:rPr>
                            <a:t>COO</a:t>
                          </a:r>
                          <a:r>
                            <a:rPr lang="en-US" sz="3200" baseline="30000" dirty="0">
                              <a:effectLst/>
                            </a:rPr>
                            <a:t>-</a:t>
                          </a:r>
                          <a:r>
                            <a:rPr lang="en-US" sz="3200" dirty="0">
                              <a:effectLst/>
                            </a:rPr>
                            <a:t>, P</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4</m:t>
                                  </m:r>
                                </m:sub>
                                <m:sup>
                                  <m:r>
                                    <a:rPr lang="en-US" sz="3200">
                                      <a:effectLst/>
                                      <a:latin typeface="Cambria Math" panose="02040503050406030204" pitchFamily="18" charset="0"/>
                                    </a:rPr>
                                    <m:t>3−</m:t>
                                  </m:r>
                                </m:sup>
                              </m:sSubSup>
                              <m:r>
                                <a:rPr lang="en-US" sz="3200">
                                  <a:effectLst/>
                                  <a:latin typeface="Cambria Math" panose="02040503050406030204" pitchFamily="18" charset="0"/>
                                </a:rPr>
                                <m:t>, </m:t>
                              </m:r>
                            </m:oMath>
                          </a14:m>
                          <a:r>
                            <a:rPr lang="en-US" sz="3200" dirty="0">
                              <a:effectLst/>
                            </a:rPr>
                            <a:t>S</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4</m:t>
                                  </m:r>
                                </m:sub>
                                <m:sup>
                                  <m:r>
                                    <a:rPr lang="en-US" sz="3200">
                                      <a:effectLst/>
                                      <a:latin typeface="Cambria Math" panose="02040503050406030204" pitchFamily="18" charset="0"/>
                                    </a:rPr>
                                    <m:t>2−</m:t>
                                  </m:r>
                                </m:sup>
                              </m:sSubSup>
                            </m:oMath>
                          </a14:m>
                          <a:r>
                            <a:rPr lang="en-US" sz="3200" dirty="0">
                              <a:effectLst/>
                            </a:rPr>
                            <a:t>, CI</a:t>
                          </a:r>
                          <a:r>
                            <a:rPr lang="en-US" sz="3200" baseline="30000" dirty="0">
                              <a:effectLst/>
                            </a:rPr>
                            <a:t>-</a:t>
                          </a:r>
                          <a:r>
                            <a:rPr lang="en-US" sz="3200" dirty="0">
                              <a:effectLst/>
                            </a:rPr>
                            <a:t>, C</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2−</m:t>
                                  </m:r>
                                </m:sup>
                              </m:sSubSup>
                            </m:oMath>
                          </a14:m>
                          <a:r>
                            <a:rPr lang="en-US" sz="3200" dirty="0">
                              <a:effectLst/>
                            </a:rPr>
                            <a:t>, CIO</a:t>
                          </a:r>
                          <a:r>
                            <a:rPr lang="en-US" sz="3200" baseline="-25000" dirty="0">
                              <a:effectLst/>
                            </a:rPr>
                            <a:t>4</a:t>
                          </a:r>
                          <a:r>
                            <a:rPr lang="en-US" sz="3200" dirty="0">
                              <a:effectLst/>
                            </a:rPr>
                            <a:t>, N</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m:t>
                                  </m:r>
                                </m:sup>
                              </m:sSubSup>
                            </m:oMath>
                          </a14:m>
                          <a:r>
                            <a:rPr lang="en-US" sz="3200" dirty="0">
                              <a:effectLst/>
                            </a:rPr>
                            <a:t>, ROH, RO</a:t>
                          </a:r>
                          <a:r>
                            <a:rPr lang="en-US" sz="3200" baseline="30000" dirty="0">
                              <a:effectLst/>
                            </a:rPr>
                            <a:t>-</a:t>
                          </a:r>
                          <a:r>
                            <a:rPr lang="en-US" sz="3200" dirty="0">
                              <a:effectLst/>
                            </a:rPr>
                            <a:t>, R</a:t>
                          </a:r>
                          <a:r>
                            <a:rPr lang="en-US" sz="3200" baseline="-25000" dirty="0">
                              <a:effectLst/>
                            </a:rPr>
                            <a:t>2</a:t>
                          </a:r>
                          <a:r>
                            <a:rPr lang="en-US" sz="3200" dirty="0">
                              <a:effectLst/>
                            </a:rPr>
                            <a:t>O, NH</a:t>
                          </a:r>
                          <a:r>
                            <a:rPr lang="en-US" sz="3200" baseline="-25000" dirty="0">
                              <a:effectLst/>
                            </a:rPr>
                            <a:t>3</a:t>
                          </a:r>
                          <a:r>
                            <a:rPr lang="en-US" sz="3200" dirty="0">
                              <a:effectLst/>
                            </a:rPr>
                            <a:t>, RNH</a:t>
                          </a:r>
                          <a:r>
                            <a:rPr lang="en-US" sz="3200" baseline="-25000" dirty="0">
                              <a:effectLst/>
                            </a:rPr>
                            <a:t>2</a:t>
                          </a:r>
                          <a:r>
                            <a:rPr lang="en-US" sz="3200" dirty="0">
                              <a:effectLst/>
                            </a:rPr>
                            <a:t>, N</a:t>
                          </a:r>
                          <a:r>
                            <a:rPr lang="en-US" sz="3200" baseline="-25000" dirty="0">
                              <a:effectLst/>
                            </a:rPr>
                            <a:t>2</a:t>
                          </a:r>
                          <a:r>
                            <a:rPr lang="en-US" sz="3200" dirty="0">
                              <a:effectLst/>
                            </a:rPr>
                            <a:t>H</a:t>
                          </a:r>
                          <a:r>
                            <a:rPr lang="en-US" sz="3200" baseline="-25000" dirty="0">
                              <a:effectLst/>
                            </a:rPr>
                            <a:t>4</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C</a:t>
                          </a:r>
                          <a:r>
                            <a:rPr lang="en-US" sz="3200" baseline="-25000" dirty="0">
                              <a:effectLst/>
                            </a:rPr>
                            <a:t>6</a:t>
                          </a:r>
                          <a:r>
                            <a:rPr lang="en-US" sz="3200" dirty="0">
                              <a:effectLst/>
                            </a:rPr>
                            <a:t>H</a:t>
                          </a:r>
                          <a:r>
                            <a:rPr lang="en-US" sz="3200" baseline="-25000" dirty="0">
                              <a:effectLst/>
                            </a:rPr>
                            <a:t>5</a:t>
                          </a:r>
                          <a:r>
                            <a:rPr lang="en-US" sz="3200" dirty="0">
                              <a:effectLst/>
                            </a:rPr>
                            <a:t>, NH</a:t>
                          </a:r>
                          <a:r>
                            <a:rPr lang="en-US" sz="3200" baseline="-25000" dirty="0">
                              <a:effectLst/>
                            </a:rPr>
                            <a:t>2</a:t>
                          </a:r>
                          <a:r>
                            <a:rPr lang="en-US" sz="3200" dirty="0">
                              <a:effectLst/>
                            </a:rPr>
                            <a:t>, C</a:t>
                          </a:r>
                          <a:r>
                            <a:rPr lang="en-US" sz="3200" baseline="-25000" dirty="0">
                              <a:effectLst/>
                            </a:rPr>
                            <a:t>6</a:t>
                          </a:r>
                          <a:r>
                            <a:rPr lang="en-US" sz="3200" dirty="0">
                              <a:effectLst/>
                            </a:rPr>
                            <a:t>H</a:t>
                          </a:r>
                          <a:r>
                            <a:rPr lang="en-US" sz="3200" baseline="-25000" dirty="0">
                              <a:effectLst/>
                            </a:rPr>
                            <a:t>5</a:t>
                          </a:r>
                          <a:r>
                            <a:rPr lang="en-US" sz="3200" dirty="0">
                              <a:effectLst/>
                            </a:rPr>
                            <a:t>N, </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N</m:t>
                                  </m:r>
                                </m:e>
                                <m:sub>
                                  <m:r>
                                    <a:rPr lang="en-US" sz="3200">
                                      <a:effectLst/>
                                      <a:latin typeface="Cambria Math" panose="02040503050406030204" pitchFamily="18" charset="0"/>
                                    </a:rPr>
                                    <m:t>3</m:t>
                                  </m:r>
                                </m:sub>
                                <m:sup>
                                  <m:r>
                                    <a:rPr lang="en-US" sz="3200">
                                      <a:effectLst/>
                                      <a:latin typeface="Cambria Math" panose="02040503050406030204" pitchFamily="18" charset="0"/>
                                    </a:rPr>
                                    <m:t>−</m:t>
                                  </m:r>
                                </m:sup>
                              </m:sSubSup>
                            </m:oMath>
                          </a14:m>
                          <a:r>
                            <a:rPr lang="en-US" sz="3200" dirty="0">
                              <a:effectLst/>
                            </a:rPr>
                            <a:t>, NO</a:t>
                          </a:r>
                          <a:r>
                            <a:rPr lang="en-US" sz="3200" baseline="-25000" dirty="0">
                              <a:effectLst/>
                            </a:rPr>
                            <a:t>2</a:t>
                          </a:r>
                          <a:r>
                            <a:rPr lang="en-US" sz="3200" dirty="0">
                              <a:effectLst/>
                            </a:rPr>
                            <a:t>, S</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2−</m:t>
                                  </m:r>
                                </m:sup>
                              </m:sSubSup>
                              <m:r>
                                <a:rPr lang="en-US" sz="3200">
                                  <a:effectLst/>
                                  <a:latin typeface="Cambria Math" panose="02040503050406030204" pitchFamily="18" charset="0"/>
                                </a:rPr>
                                <m:t>, </m:t>
                              </m:r>
                            </m:oMath>
                          </a14:m>
                          <a:r>
                            <a:rPr lang="en-US" sz="3200" dirty="0">
                              <a:effectLst/>
                            </a:rPr>
                            <a:t>N</a:t>
                          </a:r>
                          <a:r>
                            <a:rPr lang="en-US" sz="3200" baseline="-25000" dirty="0">
                              <a:effectLst/>
                            </a:rPr>
                            <a:t>2</a:t>
                          </a:r>
                          <a:r>
                            <a:rPr lang="en-US" sz="3200" dirty="0">
                              <a:effectLst/>
                            </a:rPr>
                            <a:t>, Br</a:t>
                          </a:r>
                          <a:r>
                            <a:rPr lang="en-US" sz="3200" baseline="30000" dirty="0">
                              <a:effectLst/>
                            </a:rPr>
                            <a:t>-</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R</a:t>
                          </a:r>
                          <a:r>
                            <a:rPr lang="en-US" sz="3200" baseline="-25000" dirty="0">
                              <a:effectLst/>
                            </a:rPr>
                            <a:t>2</a:t>
                          </a:r>
                          <a:r>
                            <a:rPr lang="en-US" sz="3200" dirty="0">
                              <a:effectLst/>
                            </a:rPr>
                            <a:t>S, RSH, RS</a:t>
                          </a:r>
                          <a:r>
                            <a:rPr lang="en-US" sz="3200" baseline="30000" dirty="0">
                              <a:effectLst/>
                            </a:rPr>
                            <a:t>-</a:t>
                          </a:r>
                          <a:r>
                            <a:rPr lang="en-US" sz="3200" baseline="-25000" dirty="0">
                              <a:effectLst/>
                            </a:rPr>
                            <a:t>,</a:t>
                          </a:r>
                          <a:r>
                            <a:rPr lang="en-US" sz="3200" dirty="0">
                              <a:effectLst/>
                            </a:rPr>
                            <a:t> SCN</a:t>
                          </a:r>
                          <a:r>
                            <a:rPr lang="en-US" sz="3200" baseline="30000" dirty="0">
                              <a:effectLst/>
                            </a:rPr>
                            <a:t>-</a:t>
                          </a:r>
                          <a:r>
                            <a:rPr lang="en-US" sz="3200" dirty="0">
                              <a:effectLst/>
                            </a:rPr>
                            <a:t>, S</a:t>
                          </a:r>
                          <a:r>
                            <a:rPr lang="en-US" sz="3200" baseline="-25000" dirty="0">
                              <a:effectLst/>
                            </a:rPr>
                            <a:t>2</a:t>
                          </a:r>
                          <a14:m>
                            <m:oMath xmlns:m="http://schemas.openxmlformats.org/officeDocument/2006/math">
                              <m:sSubSup>
                                <m:sSubSupPr>
                                  <m:ctrlPr>
                                    <a:rPr lang="en-IN" sz="3200" i="1">
                                      <a:effectLst/>
                                      <a:latin typeface="Cambria Math" panose="02040503050406030204" pitchFamily="18" charset="0"/>
                                    </a:rPr>
                                  </m:ctrlPr>
                                </m:sSubSupPr>
                                <m:e>
                                  <m:r>
                                    <m:rPr>
                                      <m:sty m:val="p"/>
                                    </m:rPr>
                                    <a:rPr lang="en-US" sz="3200">
                                      <a:effectLst/>
                                      <a:latin typeface="Cambria Math" panose="02040503050406030204" pitchFamily="18" charset="0"/>
                                    </a:rPr>
                                    <m:t>O</m:t>
                                  </m:r>
                                </m:e>
                                <m:sub>
                                  <m:r>
                                    <a:rPr lang="en-US" sz="3200">
                                      <a:effectLst/>
                                      <a:latin typeface="Cambria Math" panose="02040503050406030204" pitchFamily="18" charset="0"/>
                                    </a:rPr>
                                    <m:t>3</m:t>
                                  </m:r>
                                </m:sub>
                                <m:sup>
                                  <m:r>
                                    <a:rPr lang="en-US" sz="3200">
                                      <a:effectLst/>
                                      <a:latin typeface="Cambria Math" panose="02040503050406030204" pitchFamily="18" charset="0"/>
                                    </a:rPr>
                                    <m:t>2−</m:t>
                                  </m:r>
                                </m:sup>
                              </m:sSubSup>
                              <m:r>
                                <a:rPr lang="en-US" sz="3200">
                                  <a:effectLst/>
                                  <a:latin typeface="Cambria Math" panose="02040503050406030204" pitchFamily="18" charset="0"/>
                                </a:rPr>
                                <m:t>, </m:t>
                              </m:r>
                            </m:oMath>
                          </a14:m>
                          <a:r>
                            <a:rPr lang="en-US" sz="3200" dirty="0">
                              <a:effectLst/>
                            </a:rPr>
                            <a:t>R</a:t>
                          </a:r>
                          <a:r>
                            <a:rPr lang="en-US" sz="3200" baseline="-25000" dirty="0">
                              <a:effectLst/>
                            </a:rPr>
                            <a:t>3</a:t>
                          </a:r>
                          <a:r>
                            <a:rPr lang="en-US" sz="3200" dirty="0">
                              <a:effectLst/>
                            </a:rPr>
                            <a:t>P, R</a:t>
                          </a:r>
                          <a:r>
                            <a:rPr lang="en-US" sz="3200" baseline="-25000" dirty="0">
                              <a:effectLst/>
                            </a:rPr>
                            <a:t>3</a:t>
                          </a:r>
                          <a:r>
                            <a:rPr lang="en-US" sz="3200" dirty="0">
                              <a:effectLst/>
                            </a:rPr>
                            <a:t>As, CN</a:t>
                          </a:r>
                          <a:r>
                            <a:rPr lang="en-US" sz="3200" baseline="30000" dirty="0">
                              <a:effectLst/>
                            </a:rPr>
                            <a:t>-</a:t>
                          </a:r>
                          <a:r>
                            <a:rPr lang="en-US" sz="3200" dirty="0">
                              <a:effectLst/>
                            </a:rPr>
                            <a:t>, RNC, CO, C</a:t>
                          </a:r>
                          <a:r>
                            <a:rPr lang="en-US" sz="3200" baseline="-25000" dirty="0">
                              <a:effectLst/>
                            </a:rPr>
                            <a:t>2</a:t>
                          </a:r>
                          <a:r>
                            <a:rPr lang="en-US" sz="3200" dirty="0">
                              <a:effectLst/>
                            </a:rPr>
                            <a:t>H</a:t>
                          </a:r>
                          <a:r>
                            <a:rPr lang="en-US" sz="3200" baseline="-25000" dirty="0">
                              <a:effectLst/>
                            </a:rPr>
                            <a:t>4</a:t>
                          </a:r>
                          <a:r>
                            <a:rPr lang="en-US" sz="3200" dirty="0">
                              <a:effectLst/>
                            </a:rPr>
                            <a:t>, C</a:t>
                          </a:r>
                          <a:r>
                            <a:rPr lang="en-US" sz="3200" baseline="-25000" dirty="0">
                              <a:effectLst/>
                            </a:rPr>
                            <a:t>6</a:t>
                          </a:r>
                          <a:r>
                            <a:rPr lang="en-US" sz="3200" dirty="0">
                              <a:effectLst/>
                            </a:rPr>
                            <a:t>H</a:t>
                          </a:r>
                          <a:r>
                            <a:rPr lang="en-US" sz="3200" baseline="-25000" dirty="0">
                              <a:effectLst/>
                            </a:rPr>
                            <a:t>6</a:t>
                          </a:r>
                          <a:r>
                            <a:rPr lang="en-US" sz="3200" dirty="0">
                              <a:effectLst/>
                            </a:rPr>
                            <a:t>, H</a:t>
                          </a:r>
                          <a:r>
                            <a:rPr lang="en-US" sz="3200" baseline="30000" dirty="0">
                              <a:effectLst/>
                            </a:rPr>
                            <a:t>-</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val="3083253000"/>
                      </a:ext>
                    </a:extLst>
                  </a:tr>
                </a:tbl>
              </a:graphicData>
            </a:graphic>
          </p:graphicFrame>
        </mc:Choice>
        <mc:Fallback xmlns="">
          <p:graphicFrame>
            <p:nvGraphicFramePr>
              <p:cNvPr id="4" name="Table 3">
                <a:extLst>
                  <a:ext uri="{FF2B5EF4-FFF2-40B4-BE49-F238E27FC236}">
                    <a16:creationId xmlns:a16="http://schemas.microsoft.com/office/drawing/2014/main" xmlns="" xmlns:a14="http://schemas.microsoft.com/office/drawing/2010/main" id="{2DA927FF-605F-9825-2375-DCA39980EE49}"/>
                  </a:ext>
                </a:extLst>
              </p:cNvPr>
              <p:cNvGraphicFramePr>
                <a:graphicFrameLocks noGrp="1"/>
              </p:cNvGraphicFramePr>
              <p:nvPr>
                <p:extLst>
                  <p:ext uri="{D42A27DB-BD31-4B8C-83A1-F6EECF244321}">
                    <p14:modId xmlns:p14="http://schemas.microsoft.com/office/powerpoint/2010/main" xmlns="" xmlns:a14="http://schemas.microsoft.com/office/drawing/2010/main" val="2249500515"/>
                  </p:ext>
                </p:extLst>
              </p:nvPr>
            </p:nvGraphicFramePr>
            <p:xfrm>
              <a:off x="304800" y="374921"/>
              <a:ext cx="8610600" cy="6177644"/>
            </p:xfrm>
            <a:graphic>
              <a:graphicData uri="http://schemas.openxmlformats.org/drawingml/2006/table">
                <a:tbl>
                  <a:tblPr firstRow="1" firstCol="1" bandRow="1">
                    <a:tableStyleId>{5C22544A-7EE6-4342-B048-85BDC9FD1C3A}</a:tableStyleId>
                  </a:tblPr>
                  <a:tblGrid>
                    <a:gridCol w="3523697">
                      <a:extLst>
                        <a:ext uri="{9D8B030D-6E8A-4147-A177-3AD203B41FA5}">
                          <a16:colId xmlns:a16="http://schemas.microsoft.com/office/drawing/2014/main" xmlns="" xmlns:a14="http://schemas.microsoft.com/office/drawing/2010/main" val="24534138"/>
                        </a:ext>
                      </a:extLst>
                    </a:gridCol>
                    <a:gridCol w="2205293">
                      <a:extLst>
                        <a:ext uri="{9D8B030D-6E8A-4147-A177-3AD203B41FA5}">
                          <a16:colId xmlns:a16="http://schemas.microsoft.com/office/drawing/2014/main" xmlns="" xmlns:a14="http://schemas.microsoft.com/office/drawing/2010/main" val="1657750222"/>
                        </a:ext>
                      </a:extLst>
                    </a:gridCol>
                    <a:gridCol w="2881610">
                      <a:extLst>
                        <a:ext uri="{9D8B030D-6E8A-4147-A177-3AD203B41FA5}">
                          <a16:colId xmlns:a16="http://schemas.microsoft.com/office/drawing/2014/main" xmlns="" xmlns:a14="http://schemas.microsoft.com/office/drawing/2010/main" val="920990892"/>
                        </a:ext>
                      </a:extLst>
                    </a:gridCol>
                  </a:tblGrid>
                  <a:tr h="1387475">
                    <a:tc>
                      <a:txBody>
                        <a:bodyPr/>
                        <a:lstStyle/>
                        <a:p>
                          <a:pPr marL="457200" algn="just">
                            <a:lnSpc>
                              <a:spcPct val="150000"/>
                            </a:lnSpc>
                          </a:pPr>
                          <a:r>
                            <a:rPr lang="en-US" sz="3200" dirty="0">
                              <a:effectLst/>
                            </a:rPr>
                            <a:t>Hard Base</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dirty="0">
                              <a:effectLst/>
                            </a:rPr>
                            <a:t>Borderline Bases</a:t>
                          </a:r>
                          <a:endParaRPr lang="en-IN" sz="3200" dirty="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tc>
                      <a:txBody>
                        <a:bodyPr/>
                        <a:lstStyle/>
                        <a:p>
                          <a:pPr algn="just">
                            <a:lnSpc>
                              <a:spcPct val="150000"/>
                            </a:lnSpc>
                          </a:pPr>
                          <a:r>
                            <a:rPr lang="en-US" sz="3200">
                              <a:effectLst/>
                            </a:rPr>
                            <a:t>Soft Bases</a:t>
                          </a:r>
                          <a:endParaRPr lang="en-IN" sz="3200">
                            <a:effectLst/>
                            <a:latin typeface="Calibri" panose="020F0502020204030204" pitchFamily="34" charset="0"/>
                            <a:ea typeface="Calibri" panose="020F0502020204030204" pitchFamily="34" charset="0"/>
                            <a:cs typeface="Vrinda" panose="020B0502040204020203" pitchFamily="34" charset="0"/>
                          </a:endParaRPr>
                        </a:p>
                      </a:txBody>
                      <a:tcPr marL="68580" marR="68580" marT="0" marB="0"/>
                    </a:tc>
                    <a:extLst>
                      <a:ext uri="{0D108BD9-81ED-4DB2-BD59-A6C34878D82A}">
                        <a16:rowId xmlns:a16="http://schemas.microsoft.com/office/drawing/2014/main" xmlns="" xmlns:a14="http://schemas.microsoft.com/office/drawing/2010/main" val="1378842029"/>
                      </a:ext>
                    </a:extLst>
                  </a:tr>
                  <a:tr h="4714604">
                    <a:tc>
                      <a:txBody>
                        <a:bodyPr/>
                        <a:lstStyle/>
                        <a:p>
                          <a:endParaRPr lang="en-US"/>
                        </a:p>
                      </a:txBody>
                      <a:tcPr marL="68580" marR="68580" marT="0" marB="0">
                        <a:blipFill>
                          <a:blip r:embed="rId2"/>
                          <a:stretch>
                            <a:fillRect l="-346" t="-29587" r="-145156" b="-258"/>
                          </a:stretch>
                        </a:blipFill>
                      </a:tcPr>
                    </a:tc>
                    <a:tc>
                      <a:txBody>
                        <a:bodyPr/>
                        <a:lstStyle/>
                        <a:p>
                          <a:endParaRPr lang="en-US"/>
                        </a:p>
                      </a:txBody>
                      <a:tcPr marL="68580" marR="68580" marT="0" marB="0">
                        <a:blipFill>
                          <a:blip r:embed="rId2"/>
                          <a:stretch>
                            <a:fillRect l="-160221" t="-29587" r="-131768" b="-258"/>
                          </a:stretch>
                        </a:blipFill>
                      </a:tcPr>
                    </a:tc>
                    <a:tc>
                      <a:txBody>
                        <a:bodyPr/>
                        <a:lstStyle/>
                        <a:p>
                          <a:endParaRPr lang="en-US"/>
                        </a:p>
                      </a:txBody>
                      <a:tcPr marL="68580" marR="68580" marT="0" marB="0">
                        <a:blipFill>
                          <a:blip r:embed="rId2"/>
                          <a:stretch>
                            <a:fillRect l="-199154" t="-29587" r="-846" b="-258"/>
                          </a:stretch>
                        </a:blipFill>
                      </a:tcPr>
                    </a:tc>
                    <a:extLst>
                      <a:ext uri="{0D108BD9-81ED-4DB2-BD59-A6C34878D82A}">
                        <a16:rowId xmlns:a16="http://schemas.microsoft.com/office/drawing/2014/main" xmlns="" xmlns:a14="http://schemas.microsoft.com/office/drawing/2010/main" val="3083253000"/>
                      </a:ext>
                    </a:extLst>
                  </a:tr>
                </a:tbl>
              </a:graphicData>
            </a:graphic>
          </p:graphicFrame>
        </mc:Fallback>
      </mc:AlternateContent>
      <p:sp>
        <p:nvSpPr>
          <p:cNvPr id="5" name="Rectangle 2">
            <a:extLst>
              <a:ext uri="{FF2B5EF4-FFF2-40B4-BE49-F238E27FC236}">
                <a16:creationId xmlns:a16="http://schemas.microsoft.com/office/drawing/2014/main" id="{1110156B-48A9-78E2-2996-F3B205308CAD}"/>
              </a:ext>
            </a:extLst>
          </p:cNvPr>
          <p:cNvSpPr>
            <a:spLocks noChangeArrowheads="1"/>
          </p:cNvSpPr>
          <p:nvPr/>
        </p:nvSpPr>
        <p:spPr bwMode="auto">
          <a:xfrm>
            <a:off x="-1422438" y="2823007"/>
            <a:ext cx="12503188" cy="97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174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0F0A6-91EB-1603-25C7-E057CBE50F2D}"/>
              </a:ext>
            </a:extLst>
          </p:cNvPr>
          <p:cNvSpPr txBox="1"/>
          <p:nvPr/>
        </p:nvSpPr>
        <p:spPr>
          <a:xfrm>
            <a:off x="457200" y="147441"/>
            <a:ext cx="8305800" cy="4576959"/>
          </a:xfrm>
          <a:prstGeom prst="rect">
            <a:avLst/>
          </a:prstGeom>
          <a:noFill/>
        </p:spPr>
        <p:txBody>
          <a:bodyPr wrap="square">
            <a:spAutoFit/>
          </a:bodyPr>
          <a:lstStyle/>
          <a:p>
            <a:pPr lvl="0" algn="ctr">
              <a:lnSpc>
                <a:spcPct val="150000"/>
              </a:lnSpc>
            </a:pP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Application of</a:t>
            </a:r>
            <a:r>
              <a:rPr lang="en-US" sz="3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HSAB</a:t>
            </a:r>
            <a:r>
              <a:rPr lang="en-US" sz="3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Principle</a:t>
            </a:r>
          </a:p>
          <a:p>
            <a:pPr lvl="0" algn="ctr">
              <a:lnSpc>
                <a:spcPct val="150000"/>
              </a:lnSpc>
            </a:pPr>
            <a:endParaRPr lang="en-IN"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eriod"/>
            </a:pPr>
            <a:r>
              <a:rPr lang="en-US" sz="2000" b="1" i="1" dirty="0">
                <a:solidFill>
                  <a:srgbClr val="000000"/>
                </a:solidFill>
                <a:effectLst/>
                <a:latin typeface="Times New Roman" panose="02020603050405020304" pitchFamily="18" charset="0"/>
                <a:ea typeface="Arial Unicode MS"/>
              </a:rPr>
              <a:t>Natural Occurrence of Different Metals</a:t>
            </a: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In Qualitative Analysis</a:t>
            </a: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Geochemical classification of elements</a:t>
            </a:r>
            <a:r>
              <a:rPr lang="en-US" sz="2000" i="1" dirty="0">
                <a:solidFill>
                  <a:srgbClr val="000000"/>
                </a:solidFill>
                <a:effectLst/>
                <a:latin typeface="Times New Roman" panose="02020603050405020304" pitchFamily="18" charset="0"/>
                <a:ea typeface="Arial Unicode MS"/>
              </a:rPr>
              <a:t> </a:t>
            </a: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Ligating property of the ambidentate ligands </a:t>
            </a:r>
            <a:endParaRPr lang="en-IN" sz="2000" i="1" dirty="0">
              <a:effectLst/>
              <a:latin typeface="Times New Roman" panose="02020603050405020304" pitchFamily="18" charset="0"/>
              <a:ea typeface="Arial Unicode MS"/>
            </a:endParaRPr>
          </a:p>
          <a:p>
            <a:pPr marL="342900" indent="-342900" algn="just">
              <a:lnSpc>
                <a:spcPct val="107000"/>
              </a:lnSpc>
              <a:spcAft>
                <a:spcPts val="800"/>
              </a:spcAft>
              <a:buFontTx/>
              <a:buAutoNum type="arabicPeriod"/>
            </a:pPr>
            <a:r>
              <a:rPr lang="en-US" sz="2000" b="1" i="1" dirty="0">
                <a:solidFill>
                  <a:srgbClr val="000000"/>
                </a:solidFill>
                <a:effectLst/>
                <a:latin typeface="Times New Roman" panose="02020603050405020304" pitchFamily="18" charset="0"/>
                <a:ea typeface="Arial Unicode MS"/>
              </a:rPr>
              <a:t>Stabilization of different oxidation states</a:t>
            </a:r>
            <a:r>
              <a:rPr lang="en-US" sz="2000" i="1" dirty="0">
                <a:solidFill>
                  <a:srgbClr val="000000"/>
                </a:solidFill>
                <a:effectLst/>
                <a:latin typeface="Times New Roman" panose="02020603050405020304" pitchFamily="18" charset="0"/>
                <a:ea typeface="Arial Unicode MS"/>
              </a:rPr>
              <a:t> </a:t>
            </a:r>
            <a:endParaRPr lang="en-IN" sz="2000" i="1" dirty="0">
              <a:effectLst/>
              <a:latin typeface="Times New Roman" panose="02020603050405020304" pitchFamily="18" charset="0"/>
              <a:ea typeface="Arial Unicode MS"/>
            </a:endParaRPr>
          </a:p>
          <a:p>
            <a:pPr marL="342900" indent="-342900" algn="just">
              <a:lnSpc>
                <a:spcPct val="107000"/>
              </a:lnSpc>
              <a:spcAft>
                <a:spcPts val="800"/>
              </a:spcAft>
              <a:buFontTx/>
              <a:buAutoNum type="arabicPeriod"/>
            </a:pPr>
            <a:r>
              <a:rPr lang="en-IN" sz="2000" b="1" i="1" dirty="0">
                <a:solidFill>
                  <a:srgbClr val="000000"/>
                </a:solidFill>
                <a:effectLst/>
                <a:latin typeface="Times New Roman" panose="02020603050405020304" pitchFamily="18" charset="0"/>
                <a:ea typeface="Times New Roman" panose="02020603050405020304" pitchFamily="18" charset="0"/>
              </a:rPr>
              <a:t>Metals in biological systems</a:t>
            </a:r>
            <a:endParaRPr lang="en-IN" sz="2000" i="1" dirty="0">
              <a:effectLst/>
              <a:latin typeface="Times New Roman" panose="02020603050405020304" pitchFamily="18" charset="0"/>
              <a:ea typeface="Times New Roman" panose="02020603050405020304" pitchFamily="18" charset="0"/>
            </a:endParaRPr>
          </a:p>
          <a:p>
            <a:pPr marL="342900" indent="-342900" algn="just">
              <a:lnSpc>
                <a:spcPct val="107000"/>
              </a:lnSpc>
              <a:spcAft>
                <a:spcPts val="800"/>
              </a:spcAft>
              <a:buFontTx/>
              <a:buAutoNum type="arabicPeriod"/>
            </a:pPr>
            <a:r>
              <a:rPr lang="en-IN" sz="2000" b="1" i="1" kern="0" dirty="0">
                <a:solidFill>
                  <a:srgbClr val="000000"/>
                </a:solidFill>
                <a:effectLst/>
                <a:latin typeface="Times New Roman" panose="02020603050405020304" pitchFamily="18" charset="0"/>
                <a:ea typeface="Times New Roman" panose="02020603050405020304" pitchFamily="18" charset="0"/>
              </a:rPr>
              <a:t>Chelation Therapy</a:t>
            </a:r>
            <a:r>
              <a:rPr lang="en-IN" sz="2000" i="1" kern="0" dirty="0">
                <a:solidFill>
                  <a:srgbClr val="000000"/>
                </a:solidFill>
                <a:effectLst/>
                <a:latin typeface="Times New Roman" panose="02020603050405020304" pitchFamily="18" charset="0"/>
                <a:ea typeface="Times New Roman" panose="02020603050405020304" pitchFamily="18" charset="0"/>
              </a:rPr>
              <a:t> </a:t>
            </a:r>
            <a:endParaRPr lang="en-US" sz="2000" i="1" kern="0" dirty="0">
              <a:solidFill>
                <a:srgbClr val="000000"/>
              </a:solidFill>
              <a:latin typeface="Times New Roman" panose="02020603050405020304" pitchFamily="18" charset="0"/>
              <a:ea typeface="Times New Roman" panose="02020603050405020304" pitchFamily="18" charset="0"/>
            </a:endParaRPr>
          </a:p>
          <a:p>
            <a:pPr algn="just">
              <a:lnSpc>
                <a:spcPct val="107000"/>
              </a:lnSpc>
              <a:spcAft>
                <a:spcPts val="800"/>
              </a:spcAft>
            </a:pPr>
            <a:r>
              <a:rPr lang="en-IN" sz="2000" b="1" i="1" dirty="0">
                <a:solidFill>
                  <a:srgbClr val="000000"/>
                </a:solidFill>
                <a:effectLst/>
                <a:latin typeface="Times New Roman" panose="02020603050405020304" pitchFamily="18" charset="0"/>
                <a:ea typeface="Times New Roman" panose="02020603050405020304" pitchFamily="18" charset="0"/>
              </a:rPr>
              <a:t>8. </a:t>
            </a:r>
            <a:r>
              <a:rPr lang="en-US" sz="2000" b="1" i="1" kern="0" dirty="0">
                <a:solidFill>
                  <a:srgbClr val="000000"/>
                </a:solidFill>
                <a:effectLst/>
                <a:latin typeface="Times New Roman" panose="02020603050405020304" pitchFamily="18" charset="0"/>
                <a:ea typeface="Arial Unicode MS"/>
              </a:rPr>
              <a:t>Solvent effect</a:t>
            </a:r>
            <a:endParaRPr lang="en-IN" sz="2000" i="1"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80722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393192" y="1302855"/>
            <a:ext cx="8385048" cy="4847481"/>
          </a:xfrm>
          <a:prstGeom prst="rect">
            <a:avLst/>
          </a:prstGeom>
          <a:noFill/>
          <a:ln w="9525">
            <a:noFill/>
            <a:miter lim="800000"/>
            <a:headEnd/>
            <a:tailEnd/>
          </a:ln>
        </p:spPr>
        <p:txBody>
          <a:bodyPr wrap="square">
            <a:spAutoFit/>
          </a:bodyPr>
          <a:lstStyle/>
          <a:p>
            <a:pPr marL="342900" indent="-342900">
              <a:buFont typeface="Arial" charset="0"/>
              <a:buChar char="•"/>
            </a:pPr>
            <a:r>
              <a:rPr lang="en-IN" sz="2400" b="1" dirty="0" err="1"/>
              <a:t>Ashim</a:t>
            </a:r>
            <a:r>
              <a:rPr lang="en-IN" sz="2400" b="1" dirty="0"/>
              <a:t> K Das , </a:t>
            </a:r>
            <a:r>
              <a:rPr lang="en-IN" sz="2400" b="1" i="1" dirty="0"/>
              <a:t>Fundamental Concept of Inorganic Chemistry</a:t>
            </a:r>
            <a:r>
              <a:rPr lang="en-IN" sz="2400" b="1" dirty="0"/>
              <a:t>, CBC Publishers &amp; Distributors, Volume 3, Second Edition: 2010</a:t>
            </a:r>
          </a:p>
          <a:p>
            <a:pPr marL="342900" indent="-342900">
              <a:buFont typeface="Arial" charset="0"/>
              <a:buChar char="•"/>
            </a:pPr>
            <a:r>
              <a:rPr lang="en-IN" sz="2400" b="1" dirty="0"/>
              <a:t>R.P. Sarkar, General and Inorganic Chemistry Part-1, NCBA (P) Ltd, 3</a:t>
            </a:r>
            <a:r>
              <a:rPr lang="en-IN" sz="2400" b="1" baseline="30000" dirty="0"/>
              <a:t>rd</a:t>
            </a:r>
            <a:r>
              <a:rPr lang="en-IN" sz="2400" b="1" dirty="0"/>
              <a:t> Edition 2011</a:t>
            </a:r>
          </a:p>
          <a:p>
            <a:pPr marL="342900" indent="-342900">
              <a:buFont typeface="Arial" charset="0"/>
              <a:buChar char="•"/>
            </a:pPr>
            <a:r>
              <a:rPr lang="en-IN" sz="2400" b="1" dirty="0"/>
              <a:t>R.L. Dutta, G.S. De, Inorganic Chemistry, Part I, The new Book Stall, 6</a:t>
            </a:r>
            <a:r>
              <a:rPr lang="en-IN" sz="2400" b="1" baseline="30000" dirty="0"/>
              <a:t>th</a:t>
            </a:r>
            <a:r>
              <a:rPr lang="en-IN" sz="2400" b="1" dirty="0"/>
              <a:t> Edition2009, 7</a:t>
            </a:r>
            <a:r>
              <a:rPr lang="en-IN" sz="2400" b="1" baseline="30000" dirty="0"/>
              <a:t>th</a:t>
            </a:r>
            <a:r>
              <a:rPr lang="en-IN" sz="2400" b="1" dirty="0"/>
              <a:t> Edition 2013 </a:t>
            </a:r>
          </a:p>
          <a:p>
            <a:pPr marL="342900" indent="-342900">
              <a:buFont typeface="Arial" charset="0"/>
              <a:buChar char="•"/>
            </a:pPr>
            <a:r>
              <a:rPr lang="en-IN" sz="2400" b="1" dirty="0"/>
              <a:t>Wahid U. Malik, G. D. Tuli &amp; R. D. Madan,</a:t>
            </a:r>
            <a:r>
              <a:rPr lang="en-IN" sz="2400" b="1" i="1" dirty="0"/>
              <a:t> Selected topics in inorganic chemistry,</a:t>
            </a:r>
            <a:r>
              <a:rPr lang="en-IN" sz="2400" b="1" dirty="0"/>
              <a:t> S. Chand &amp; Company Ltd, first edition 1976</a:t>
            </a:r>
          </a:p>
          <a:p>
            <a:pPr marL="342900" indent="-342900">
              <a:buFont typeface="Arial" charset="0"/>
              <a:buChar char="•"/>
            </a:pPr>
            <a:r>
              <a:rPr lang="en-IN" sz="2400" b="1" dirty="0"/>
              <a:t>J.E. </a:t>
            </a:r>
            <a:r>
              <a:rPr lang="en-IN" sz="2400" b="1" dirty="0" err="1"/>
              <a:t>Huheey</a:t>
            </a:r>
            <a:r>
              <a:rPr lang="en-IN" sz="2400" b="1" dirty="0"/>
              <a:t>, E.A. </a:t>
            </a:r>
            <a:r>
              <a:rPr lang="en-IN" sz="2400" b="1" dirty="0" err="1"/>
              <a:t>Keiter</a:t>
            </a:r>
            <a:r>
              <a:rPr lang="en-IN" sz="2400" b="1" dirty="0"/>
              <a:t>, R.L. </a:t>
            </a:r>
            <a:r>
              <a:rPr lang="en-IN" sz="2400" b="1" dirty="0" err="1"/>
              <a:t>Keiter</a:t>
            </a:r>
            <a:r>
              <a:rPr lang="en-IN" sz="2400" b="1" dirty="0"/>
              <a:t>, Inorganic Chemistry Principles of Structure and Reactivity, Pearson Education Asia, fourth Edition, 2000</a:t>
            </a:r>
          </a:p>
          <a:p>
            <a:pPr marL="342900" indent="-342900">
              <a:buFont typeface="Arial" charset="0"/>
              <a:buChar char="•"/>
            </a:pPr>
            <a:endParaRPr lang="en-IN" sz="2100" b="1" dirty="0"/>
          </a:p>
        </p:txBody>
      </p:sp>
      <p:sp>
        <p:nvSpPr>
          <p:cNvPr id="4" name="Rectangle 3"/>
          <p:cNvSpPr/>
          <p:nvPr/>
        </p:nvSpPr>
        <p:spPr>
          <a:xfrm>
            <a:off x="3857620" y="285728"/>
            <a:ext cx="1464312" cy="461665"/>
          </a:xfrm>
          <a:prstGeom prst="rect">
            <a:avLst/>
          </a:prstGeom>
        </p:spPr>
        <p:txBody>
          <a:bodyPr wrap="none">
            <a:spAutoFit/>
          </a:bodyPr>
          <a:lstStyle/>
          <a:p>
            <a:r>
              <a:rPr lang="en-US" sz="2400" b="1" dirty="0">
                <a:solidFill>
                  <a:srgbClr val="C00000"/>
                </a:solidFill>
              </a:rPr>
              <a:t>Reference</a:t>
            </a:r>
            <a:endParaRPr lang="en-US" sz="2400" dirty="0"/>
          </a:p>
        </p:txBody>
      </p:sp>
    </p:spTree>
    <p:extLst>
      <p:ext uri="{BB962C8B-B14F-4D97-AF65-F5344CB8AC3E}">
        <p14:creationId xmlns:p14="http://schemas.microsoft.com/office/powerpoint/2010/main" val="108940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457200" y="277867"/>
                <a:ext cx="8305800" cy="6199133"/>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latin typeface="Arial Rounded MT Bold" panose="020F0704030504030204" pitchFamily="34" charset="0"/>
                    <a:ea typeface="Arial Unicode MS"/>
                  </a:rPr>
                  <a:t>ACID-BASE EQUILIBRIA IN AQUEOUS SOLUTION </a:t>
                </a:r>
                <a:endParaRPr lang="en-IN" sz="2400" dirty="0">
                  <a:solidFill>
                    <a:srgbClr val="C00000"/>
                  </a:solidFill>
                  <a:effectLst/>
                  <a:latin typeface="Times New Roman" panose="02020603050405020304" pitchFamily="18" charset="0"/>
                  <a:ea typeface="Arial Unicode MS"/>
                </a:endParaRP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Arial Unicode MS"/>
                  </a:rPr>
                  <a:t>If C gram moles of the salt</a:t>
                </a:r>
                <a:r>
                  <a:rPr lang="en-US" sz="2400" b="1" dirty="0">
                    <a:solidFill>
                      <a:srgbClr val="000000"/>
                    </a:solidFill>
                    <a:effectLst/>
                    <a:latin typeface="Times New Roman" panose="02020603050405020304" pitchFamily="18" charset="0"/>
                    <a:ea typeface="Arial Unicode MS"/>
                  </a:rPr>
                  <a:t> </a:t>
                </a:r>
                <a:r>
                  <a:rPr lang="en-US" sz="2400" dirty="0">
                    <a:solidFill>
                      <a:srgbClr val="000000"/>
                    </a:solidFill>
                    <a:effectLst/>
                    <a:latin typeface="Times New Roman" panose="02020603050405020304" pitchFamily="18" charset="0"/>
                    <a:ea typeface="Arial Unicode MS"/>
                  </a:rPr>
                  <a:t>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COONa is dissolved per dm</a:t>
                </a:r>
                <a:r>
                  <a:rPr lang="en-US" sz="2400" baseline="30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 of solution and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r>
                      <a:rPr lang="en-US" sz="2400">
                        <a:solidFill>
                          <a:srgbClr val="000000"/>
                        </a:solidFill>
                        <a:effectLst/>
                        <a:latin typeface="Cambria Math" panose="02040503050406030204" pitchFamily="18" charset="0"/>
                        <a:ea typeface="Arial Unicode MS"/>
                      </a:rPr>
                      <m:t>(</m:t>
                    </m:r>
                    <m:r>
                      <m:rPr>
                        <m:sty m:val="p"/>
                      </m:rPr>
                      <a:rPr lang="en-US" sz="2400">
                        <a:solidFill>
                          <a:srgbClr val="000000"/>
                        </a:solidFill>
                        <a:effectLst/>
                        <a:latin typeface="Cambria Math" panose="02040503050406030204" pitchFamily="18" charset="0"/>
                        <a:ea typeface="Arial Unicode MS"/>
                      </a:rPr>
                      <m:t>degree</m:t>
                    </m:r>
                    <m:r>
                      <a:rPr lang="en-US" sz="2400">
                        <a:solidFill>
                          <a:srgbClr val="000000"/>
                        </a:solidFill>
                        <a:effectLst/>
                        <a:latin typeface="Cambria Math" panose="02040503050406030204" pitchFamily="18" charset="0"/>
                        <a:ea typeface="Arial Unicode MS"/>
                      </a:rPr>
                      <m:t> </m:t>
                    </m:r>
                    <m:r>
                      <m:rPr>
                        <m:sty m:val="p"/>
                      </m:rPr>
                      <a:rPr lang="en-US" sz="2400">
                        <a:solidFill>
                          <a:srgbClr val="000000"/>
                        </a:solidFill>
                        <a:effectLst/>
                        <a:latin typeface="Cambria Math" panose="02040503050406030204" pitchFamily="18" charset="0"/>
                        <a:ea typeface="Arial Unicode MS"/>
                      </a:rPr>
                      <m:t>of</m:t>
                    </m:r>
                    <m:r>
                      <a:rPr lang="en-US" sz="2400">
                        <a:solidFill>
                          <a:srgbClr val="000000"/>
                        </a:solidFill>
                        <a:effectLst/>
                        <a:latin typeface="Cambria Math" panose="02040503050406030204" pitchFamily="18" charset="0"/>
                        <a:ea typeface="Arial Unicode MS"/>
                      </a:rPr>
                      <m:t> </m:t>
                    </m:r>
                    <m:r>
                      <m:rPr>
                        <m:sty m:val="p"/>
                      </m:rPr>
                      <a:rPr lang="en-US" sz="2400">
                        <a:solidFill>
                          <a:srgbClr val="000000"/>
                        </a:solidFill>
                        <a:effectLst/>
                        <a:latin typeface="Cambria Math" panose="02040503050406030204" pitchFamily="18" charset="0"/>
                        <a:ea typeface="Arial Unicode MS"/>
                      </a:rPr>
                      <m:t>hydrolysis</m:t>
                    </m:r>
                    <m:r>
                      <a:rPr lang="en-US" sz="2400">
                        <a:solidFill>
                          <a:srgbClr val="000000"/>
                        </a:solidFill>
                        <a:effectLst/>
                        <a:latin typeface="Cambria Math" panose="02040503050406030204" pitchFamily="18" charset="0"/>
                        <a:ea typeface="Arial Unicode MS"/>
                      </a:rPr>
                      <m:t>)</m:t>
                    </m:r>
                  </m:oMath>
                </a14:m>
                <a:r>
                  <a:rPr lang="en-US" sz="2400" dirty="0">
                    <a:solidFill>
                      <a:srgbClr val="000000"/>
                    </a:solidFill>
                    <a:effectLst/>
                    <a:latin typeface="Times New Roman" panose="02020603050405020304" pitchFamily="18" charset="0"/>
                    <a:ea typeface="Times New Roman" panose="02020603050405020304" pitchFamily="18" charset="0"/>
                  </a:rPr>
                  <a:t> is the fraction of each gram molecule of the salt </a:t>
                </a:r>
                <a:r>
                  <a:rPr lang="en-US" sz="2400" dirty="0" err="1">
                    <a:solidFill>
                      <a:srgbClr val="000000"/>
                    </a:solidFill>
                    <a:effectLst/>
                    <a:latin typeface="Times New Roman" panose="02020603050405020304" pitchFamily="18" charset="0"/>
                    <a:ea typeface="Times New Roman" panose="02020603050405020304" pitchFamily="18" charset="0"/>
                  </a:rPr>
                  <a:t>hydrolysed</a:t>
                </a:r>
                <a:r>
                  <a:rPr lang="en-US" sz="2400" dirty="0">
                    <a:solidFill>
                      <a:srgbClr val="000000"/>
                    </a:solidFill>
                    <a:effectLst/>
                    <a:latin typeface="Times New Roman" panose="02020603050405020304" pitchFamily="18" charset="0"/>
                    <a:ea typeface="Times New Roman" panose="02020603050405020304" pitchFamily="18" charset="0"/>
                  </a:rPr>
                  <a:t> at equilibrium, at equilibrium the concentration of </a:t>
                </a:r>
                <a:r>
                  <a:rPr lang="en-US" sz="2400" dirty="0">
                    <a:solidFill>
                      <a:srgbClr val="000000"/>
                    </a:solidFill>
                    <a:effectLst/>
                    <a:latin typeface="Times New Roman" panose="02020603050405020304" pitchFamily="18" charset="0"/>
                    <a:ea typeface="Arial Unicode MS"/>
                  </a:rPr>
                  <a:t>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COOH and </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en-US"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will be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en-US" sz="2400" dirty="0">
                    <a:solidFill>
                      <a:srgbClr val="000000"/>
                    </a:solidFill>
                    <a:effectLst/>
                    <a:latin typeface="Times New Roman" panose="02020603050405020304" pitchFamily="18" charset="0"/>
                    <a:ea typeface="Times New Roman" panose="02020603050405020304" pitchFamily="18" charset="0"/>
                  </a:rPr>
                  <a:t>C mol </a:t>
                </a:r>
                <a:r>
                  <a:rPr lang="en-US" sz="2400" dirty="0">
                    <a:solidFill>
                      <a:srgbClr val="000000"/>
                    </a:solidFill>
                    <a:effectLst/>
                    <a:latin typeface="Times New Roman" panose="02020603050405020304" pitchFamily="18" charset="0"/>
                    <a:ea typeface="Arial Unicode MS"/>
                  </a:rPr>
                  <a:t>dm</a:t>
                </a:r>
                <a:r>
                  <a:rPr lang="en-US" sz="2400" baseline="30000" dirty="0">
                    <a:solidFill>
                      <a:srgbClr val="000000"/>
                    </a:solidFill>
                    <a:effectLst/>
                    <a:latin typeface="Times New Roman" panose="02020603050405020304" pitchFamily="18" charset="0"/>
                    <a:ea typeface="Arial Unicode MS"/>
                  </a:rPr>
                  <a:t>-3 </a:t>
                </a:r>
                <a:r>
                  <a:rPr lang="en-US" sz="2400" dirty="0">
                    <a:solidFill>
                      <a:srgbClr val="000000"/>
                    </a:solidFill>
                    <a:effectLst/>
                    <a:latin typeface="Times New Roman" panose="02020603050405020304" pitchFamily="18" charset="0"/>
                    <a:ea typeface="Times New Roman" panose="02020603050405020304" pitchFamily="18" charset="0"/>
                  </a:rPr>
                  <a:t>and concentration of unreacted </a:t>
                </a:r>
                <a:r>
                  <a:rPr lang="en-US" sz="2400" dirty="0">
                    <a:solidFill>
                      <a:srgbClr val="000000"/>
                    </a:solidFill>
                    <a:effectLst/>
                    <a:latin typeface="Times New Roman" panose="02020603050405020304" pitchFamily="18" charset="0"/>
                    <a:ea typeface="Arial Unicode MS"/>
                  </a:rPr>
                  <a:t>CH</a:t>
                </a:r>
                <a:r>
                  <a:rPr lang="en-US" sz="2400" baseline="-25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COONa will be C(1-</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en-US" sz="2400" dirty="0">
                    <a:solidFill>
                      <a:srgbClr val="000000"/>
                    </a:solidFill>
                    <a:effectLst/>
                    <a:latin typeface="Times New Roman" panose="02020603050405020304" pitchFamily="18" charset="0"/>
                    <a:ea typeface="Arial Unicode MS"/>
                  </a:rPr>
                  <a:t>) </a:t>
                </a:r>
                <a:r>
                  <a:rPr lang="en-US" sz="2400" dirty="0">
                    <a:solidFill>
                      <a:srgbClr val="000000"/>
                    </a:solidFill>
                    <a:effectLst/>
                    <a:latin typeface="Times New Roman" panose="02020603050405020304" pitchFamily="18" charset="0"/>
                    <a:ea typeface="Times New Roman" panose="02020603050405020304" pitchFamily="18" charset="0"/>
                  </a:rPr>
                  <a:t>mol </a:t>
                </a:r>
                <a:r>
                  <a:rPr lang="en-US" sz="2400" dirty="0">
                    <a:solidFill>
                      <a:srgbClr val="000000"/>
                    </a:solidFill>
                    <a:effectLst/>
                    <a:latin typeface="Times New Roman" panose="02020603050405020304" pitchFamily="18" charset="0"/>
                    <a:ea typeface="Arial Unicode MS"/>
                  </a:rPr>
                  <a:t>dm</a:t>
                </a:r>
                <a:r>
                  <a:rPr lang="en-US" sz="2400" baseline="30000" dirty="0">
                    <a:solidFill>
                      <a:srgbClr val="000000"/>
                    </a:solidFill>
                    <a:effectLst/>
                    <a:latin typeface="Times New Roman" panose="02020603050405020304" pitchFamily="18" charset="0"/>
                    <a:ea typeface="Arial Unicode MS"/>
                  </a:rPr>
                  <a:t>-3</a:t>
                </a:r>
                <a:endParaRPr lang="en-IN" sz="2400" dirty="0">
                  <a:effectLst/>
                  <a:latin typeface="Times New Roman" panose="02020603050405020304" pitchFamily="18" charset="0"/>
                  <a:ea typeface="Arial Unicode MS"/>
                </a:endParaRPr>
              </a:p>
              <a:p>
                <a:pPr indent="228600">
                  <a:lnSpc>
                    <a:spcPct val="107000"/>
                  </a:lnSpc>
                  <a:spcAft>
                    <a:spcPts val="800"/>
                  </a:spcAft>
                </a:pPr>
                <a:r>
                  <a:rPr lang="de-DE" sz="2400" dirty="0">
                    <a:solidFill>
                      <a:srgbClr val="000000"/>
                    </a:solidFill>
                    <a:effectLst/>
                    <a:latin typeface="Times New Roman" panose="02020603050405020304" pitchFamily="18" charset="0"/>
                    <a:ea typeface="Arial Unicode MS"/>
                  </a:rPr>
                  <a:t>So</a:t>
                </a:r>
                <a:r>
                  <a:rPr lang="de-DE" sz="2400" b="1" dirty="0">
                    <a:solidFill>
                      <a:srgbClr val="000000"/>
                    </a:solidFill>
                    <a:effectLst/>
                    <a:latin typeface="Times New Roman" panose="02020603050405020304" pitchFamily="18" charset="0"/>
                    <a:ea typeface="Arial Unicode MS"/>
                  </a:rPr>
                  <a:t> </a:t>
                </a:r>
                <a14:m>
                  <m:oMath xmlns:m="http://schemas.openxmlformats.org/officeDocument/2006/math">
                    <m:sSub>
                      <m:sSubPr>
                        <m:ctrlPr>
                          <a:rPr lang="en-IN" sz="2400" i="1">
                            <a:solidFill>
                              <a:srgbClr val="000000"/>
                            </a:solidFill>
                            <a:effectLst/>
                            <a:latin typeface="Cambria Math" panose="02040503050406030204" pitchFamily="18" charset="0"/>
                            <a:ea typeface="Arial Unicode MS"/>
                          </a:rPr>
                        </m:ctrlPr>
                      </m:sSubPr>
                      <m:e>
                        <m:r>
                          <m:rPr>
                            <m:sty m:val="p"/>
                          </m:rPr>
                          <a:rPr lang="de-DE" sz="2400">
                            <a:solidFill>
                              <a:srgbClr val="000000"/>
                            </a:solidFill>
                            <a:effectLst/>
                            <a:latin typeface="Cambria Math" panose="02040503050406030204" pitchFamily="18" charset="0"/>
                            <a:ea typeface="Arial Unicode MS"/>
                          </a:rPr>
                          <m:t>K</m:t>
                        </m:r>
                      </m:e>
                      <m:sub>
                        <m:r>
                          <m:rPr>
                            <m:sty m:val="p"/>
                          </m:rPr>
                          <a:rPr lang="de-DE" sz="2400">
                            <a:solidFill>
                              <a:srgbClr val="000000"/>
                            </a:solidFill>
                            <a:effectLst/>
                            <a:latin typeface="Cambria Math" panose="02040503050406030204" pitchFamily="18" charset="0"/>
                            <a:ea typeface="Arial Unicode MS"/>
                          </a:rPr>
                          <m:t>h</m:t>
                        </m:r>
                      </m:sub>
                    </m:sSub>
                  </m:oMath>
                </a14:m>
                <a:r>
                  <a:rPr lang="de-DE"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fPr>
                      <m:num>
                        <m:d>
                          <m:dPr>
                            <m:begChr m:val="["/>
                            <m:endChr m:val="]"/>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d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CH</m:t>
                            </m:r>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COOH</m:t>
                            </m:r>
                          </m:e>
                        </m:d>
                        <m:d>
                          <m:dPr>
                            <m:begChr m:val="["/>
                            <m:endChr m:val="]"/>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num>
                      <m:den>
                        <m:d>
                          <m:dPr>
                            <m:begChr m:val="["/>
                            <m:endChr m:val="]"/>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dPr>
                          <m:e>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CH</m:t>
                                </m:r>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3</m:t>
                                </m:r>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COO</m:t>
                                </m:r>
                              </m:e>
                              <m:sup>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e>
                        </m:d>
                      </m:den>
                    </m:f>
                  </m:oMath>
                </a14:m>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fPr>
                      <m:num>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latin typeface="Cambria Math" panose="02040503050406030204" pitchFamily="18" charset="0"/>
                                <a:ea typeface="Arial Unicode MS"/>
                              </a:rPr>
                              <m:t>α</m:t>
                            </m:r>
                          </m:e>
                          <m:sup>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2</m:t>
                            </m:r>
                          </m:sup>
                        </m:sSup>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m:t>
                        </m:r>
                      </m:num>
                      <m:den>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1</m:t>
                        </m:r>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r>
                          <m:rPr>
                            <m:sty m:val="p"/>
                          </m:rPr>
                          <a:rPr lang="en-US" sz="2400">
                            <a:solidFill>
                              <a:srgbClr val="000000"/>
                            </a:solidFill>
                            <a:effectLst/>
                            <a:latin typeface="Cambria Math" panose="02040503050406030204" pitchFamily="18" charset="0"/>
                            <a:ea typeface="Arial Unicode MS"/>
                          </a:rPr>
                          <m:t>α</m:t>
                        </m:r>
                      </m:den>
                    </m:f>
                  </m:oMath>
                </a14:m>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m:t>
                    </m:r>
                  </m:oMath>
                </a14:m>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latin typeface="Cambria Math" panose="02040503050406030204" pitchFamily="18" charset="0"/>
                            <a:ea typeface="Arial Unicode MS"/>
                          </a:rPr>
                          <m:t>α</m:t>
                        </m:r>
                      </m:e>
                      <m:sup>
                        <m:r>
                          <a:rPr lang="de-DE" sz="2400">
                            <a:solidFill>
                              <a:srgbClr val="000000"/>
                            </a:solidFill>
                            <a:effectLst/>
                            <a:highlight>
                              <a:srgbClr val="FFFFFF"/>
                            </a:highlight>
                            <a:latin typeface="Cambria Math" panose="02040503050406030204" pitchFamily="18" charset="0"/>
                            <a:ea typeface="Times New Roman" panose="02020603050405020304" pitchFamily="18" charset="0"/>
                          </a:rPr>
                          <m:t>2</m:t>
                        </m:r>
                      </m:sup>
                    </m:sSup>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C</m:t>
                    </m:r>
                  </m:oMath>
                </a14:m>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de-DE" sz="2400" dirty="0">
                    <a:solidFill>
                      <a:srgbClr val="000000"/>
                    </a:solidFill>
                    <a:effectLst/>
                    <a:latin typeface="Times New Roman" panose="02020603050405020304" pitchFamily="18" charset="0"/>
                    <a:ea typeface="Times New Roman" panose="02020603050405020304" pitchFamily="18" charset="0"/>
                  </a:rPr>
                  <a:t> &lt;&lt;1</a:t>
                </a:r>
                <a:r>
                  <a:rPr lang="de-DE" sz="24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IN" sz="2400" dirty="0">
                  <a:effectLst/>
                  <a:latin typeface="Times New Roman" panose="02020603050405020304" pitchFamily="18" charset="0"/>
                  <a:ea typeface="Arial Unicode MS"/>
                </a:endParaRPr>
              </a:p>
              <a:p>
                <a:pPr indent="228600">
                  <a:lnSpc>
                    <a:spcPct val="107000"/>
                  </a:lnSpc>
                  <a:spcAft>
                    <a:spcPts val="800"/>
                  </a:spcAft>
                </a:pP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de-DE"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de-DE"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h</m:t>
                                </m:r>
                              </m:sub>
                            </m:sSub>
                          </m:num>
                          <m:den>
                            <m:r>
                              <m:rPr>
                                <m:sty m:val="p"/>
                              </m:rPr>
                              <a:rPr lang="de-DE" sz="2400">
                                <a:solidFill>
                                  <a:srgbClr val="000000"/>
                                </a:solidFill>
                                <a:effectLst/>
                                <a:latin typeface="Cambria Math" panose="02040503050406030204" pitchFamily="18" charset="0"/>
                                <a:ea typeface="Times New Roman" panose="02020603050405020304" pitchFamily="18" charset="0"/>
                              </a:rPr>
                              <m:t>C</m:t>
                            </m:r>
                          </m:den>
                        </m:f>
                        <m:r>
                          <a:rPr lang="de-DE" sz="2400">
                            <a:solidFill>
                              <a:srgbClr val="000000"/>
                            </a:solidFill>
                            <a:effectLst/>
                            <a:latin typeface="Cambria Math" panose="02040503050406030204" pitchFamily="18" charset="0"/>
                            <a:ea typeface="Times New Roman" panose="02020603050405020304" pitchFamily="18" charset="0"/>
                          </a:rPr>
                          <m:t>)</m:t>
                        </m:r>
                      </m:e>
                      <m:sup>
                        <m:r>
                          <a:rPr lang="de-DE" sz="2400">
                            <a:solidFill>
                              <a:srgbClr val="000000"/>
                            </a:solidFill>
                            <a:effectLst/>
                            <a:latin typeface="Cambria Math" panose="02040503050406030204" pitchFamily="18" charset="0"/>
                            <a:ea typeface="Times New Roman" panose="02020603050405020304" pitchFamily="18" charset="0"/>
                          </a:rPr>
                          <m:t>1/2</m:t>
                        </m:r>
                      </m:sup>
                    </m:sSup>
                  </m:oMath>
                </a14:m>
                <a:r>
                  <a:rPr lang="de-DE"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de-DE"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w</m:t>
                                </m:r>
                              </m:sub>
                            </m:sSub>
                          </m:num>
                          <m:den>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a</m:t>
                                </m:r>
                              </m:sub>
                            </m:sSub>
                            <m:r>
                              <m:rPr>
                                <m:sty m:val="p"/>
                              </m:rPr>
                              <a:rPr lang="de-DE" sz="2400">
                                <a:solidFill>
                                  <a:srgbClr val="000000"/>
                                </a:solidFill>
                                <a:effectLst/>
                                <a:latin typeface="Cambria Math" panose="02040503050406030204" pitchFamily="18" charset="0"/>
                                <a:ea typeface="Times New Roman" panose="02020603050405020304" pitchFamily="18" charset="0"/>
                              </a:rPr>
                              <m:t>C</m:t>
                            </m:r>
                          </m:den>
                        </m:f>
                        <m:r>
                          <a:rPr lang="de-DE" sz="2400">
                            <a:solidFill>
                              <a:srgbClr val="000000"/>
                            </a:solidFill>
                            <a:effectLst/>
                            <a:latin typeface="Cambria Math" panose="02040503050406030204" pitchFamily="18" charset="0"/>
                            <a:ea typeface="Times New Roman" panose="02020603050405020304" pitchFamily="18" charset="0"/>
                          </a:rPr>
                          <m:t>)</m:t>
                        </m:r>
                      </m:e>
                      <m:sup>
                        <m:r>
                          <a:rPr lang="de-DE" sz="2400">
                            <a:solidFill>
                              <a:srgbClr val="000000"/>
                            </a:solidFill>
                            <a:effectLst/>
                            <a:latin typeface="Cambria Math" panose="02040503050406030204" pitchFamily="18" charset="0"/>
                            <a:ea typeface="Times New Roman" panose="02020603050405020304" pitchFamily="18" charset="0"/>
                          </a:rPr>
                          <m:t>1/2</m:t>
                        </m:r>
                      </m:sup>
                    </m:sSup>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de-DE" sz="2400" b="1" dirty="0">
                    <a:solidFill>
                      <a:srgbClr val="000000"/>
                    </a:solidFill>
                    <a:effectLst/>
                    <a:latin typeface="Times New Roman" panose="02020603050405020304" pitchFamily="18" charset="0"/>
                    <a:ea typeface="Arial Unicode MS"/>
                  </a:rPr>
                  <a:t>[</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de-DE" sz="2400">
                            <a:solidFill>
                              <a:srgbClr val="000000"/>
                            </a:solidFill>
                            <a:effectLst/>
                            <a:highlight>
                              <a:srgbClr val="FFFFFF"/>
                            </a:highlight>
                            <a:latin typeface="Cambria Math" panose="02040503050406030204" pitchFamily="18" charset="0"/>
                            <a:ea typeface="Times New Roman" panose="02020603050405020304" pitchFamily="18" charset="0"/>
                          </a:rPr>
                          <m:t>OH</m:t>
                        </m:r>
                      </m:e>
                      <m:sup>
                        <m:r>
                          <a:rPr lang="de-DE" sz="2400" i="1">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de-DE" sz="2400" b="1" dirty="0">
                    <a:solidFill>
                      <a:srgbClr val="000000"/>
                    </a:solidFill>
                    <a:effectLst/>
                    <a:latin typeface="Times New Roman" panose="02020603050405020304" pitchFamily="18" charset="0"/>
                    <a:ea typeface="Arial Unicode MS"/>
                  </a:rPr>
                  <a:t>] = </a:t>
                </a:r>
                <a14:m>
                  <m:oMath xmlns:m="http://schemas.openxmlformats.org/officeDocument/2006/math">
                    <m:r>
                      <m:rPr>
                        <m:sty m:val="p"/>
                      </m:rPr>
                      <a:rPr lang="en-US" sz="2400">
                        <a:solidFill>
                          <a:srgbClr val="000000"/>
                        </a:solidFill>
                        <a:effectLst/>
                        <a:latin typeface="Cambria Math" panose="02040503050406030204" pitchFamily="18" charset="0"/>
                        <a:ea typeface="Arial Unicode MS"/>
                      </a:rPr>
                      <m:t>α</m:t>
                    </m:r>
                  </m:oMath>
                </a14:m>
                <a:r>
                  <a:rPr lang="de-DE" sz="2400" dirty="0">
                    <a:solidFill>
                      <a:srgbClr val="000000"/>
                    </a:solidFill>
                    <a:effectLst/>
                    <a:latin typeface="Times New Roman" panose="02020603050405020304" pitchFamily="18" charset="0"/>
                    <a:ea typeface="Times New Roman" panose="02020603050405020304" pitchFamily="18" charset="0"/>
                  </a:rPr>
                  <a:t>C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de-DE"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w</m:t>
                                </m:r>
                              </m:sub>
                            </m:sSub>
                            <m:r>
                              <m:rPr>
                                <m:sty m:val="p"/>
                              </m:rPr>
                              <a:rPr lang="de-DE" sz="2400">
                                <a:solidFill>
                                  <a:srgbClr val="000000"/>
                                </a:solidFill>
                                <a:effectLst/>
                                <a:latin typeface="Cambria Math" panose="02040503050406030204" pitchFamily="18" charset="0"/>
                                <a:ea typeface="Times New Roman" panose="02020603050405020304" pitchFamily="18" charset="0"/>
                              </a:rPr>
                              <m:t>C</m:t>
                            </m:r>
                          </m:num>
                          <m:den>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de-DE" sz="2400">
                                    <a:solidFill>
                                      <a:srgbClr val="000000"/>
                                    </a:solidFill>
                                    <a:effectLst/>
                                    <a:latin typeface="Cambria Math" panose="02040503050406030204" pitchFamily="18" charset="0"/>
                                    <a:ea typeface="Times New Roman" panose="02020603050405020304" pitchFamily="18" charset="0"/>
                                  </a:rPr>
                                  <m:t>K</m:t>
                                </m:r>
                              </m:e>
                              <m:sub>
                                <m:r>
                                  <m:rPr>
                                    <m:sty m:val="p"/>
                                  </m:rPr>
                                  <a:rPr lang="de-DE" sz="2400">
                                    <a:solidFill>
                                      <a:srgbClr val="000000"/>
                                    </a:solidFill>
                                    <a:effectLst/>
                                    <a:latin typeface="Cambria Math" panose="02040503050406030204" pitchFamily="18" charset="0"/>
                                    <a:ea typeface="Times New Roman" panose="02020603050405020304" pitchFamily="18" charset="0"/>
                                  </a:rPr>
                                  <m:t>a</m:t>
                                </m:r>
                              </m:sub>
                            </m:sSub>
                          </m:den>
                        </m:f>
                        <m:r>
                          <a:rPr lang="de-DE" sz="2400">
                            <a:solidFill>
                              <a:srgbClr val="000000"/>
                            </a:solidFill>
                            <a:effectLst/>
                            <a:latin typeface="Cambria Math" panose="02040503050406030204" pitchFamily="18" charset="0"/>
                            <a:ea typeface="Times New Roman" panose="02020603050405020304" pitchFamily="18" charset="0"/>
                          </a:rPr>
                          <m:t>)</m:t>
                        </m:r>
                      </m:e>
                      <m:sup>
                        <m:r>
                          <a:rPr lang="de-DE" sz="2400">
                            <a:solidFill>
                              <a:srgbClr val="000000"/>
                            </a:solidFill>
                            <a:effectLst/>
                            <a:latin typeface="Cambria Math" panose="02040503050406030204" pitchFamily="18" charset="0"/>
                            <a:ea typeface="Times New Roman" panose="02020603050405020304" pitchFamily="18" charset="0"/>
                          </a:rPr>
                          <m:t>1/2</m:t>
                        </m:r>
                      </m:sup>
                    </m:sSup>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Or </a:t>
                </a:r>
                <a:r>
                  <a:rPr lang="en-US" sz="2400" b="1" dirty="0">
                    <a:solidFill>
                      <a:srgbClr val="000000"/>
                    </a:solidFill>
                    <a:effectLst/>
                    <a:latin typeface="Times New Roman" panose="02020603050405020304" pitchFamily="18" charset="0"/>
                    <a:ea typeface="Arial Unicode MS"/>
                  </a:rPr>
                  <a:t>[</a:t>
                </a:r>
                <a14:m>
                  <m:oMath xmlns:m="http://schemas.openxmlformats.org/officeDocument/2006/math">
                    <m:sSup>
                      <m:sSupPr>
                        <m:ctrlPr>
                          <a:rPr lang="en-IN" sz="2400" i="1">
                            <a:solidFill>
                              <a:srgbClr val="000000"/>
                            </a:solidFill>
                            <a:effectLst/>
                            <a:highlight>
                              <a:srgbClr val="FFFFFF"/>
                            </a:highlight>
                            <a:latin typeface="Cambria Math" panose="02040503050406030204" pitchFamily="18" charset="0"/>
                            <a:ea typeface="Times New Roman" panose="02020603050405020304" pitchFamily="18" charset="0"/>
                          </a:rPr>
                        </m:ctrlPr>
                      </m:sSupPr>
                      <m:e>
                        <m:r>
                          <m:rPr>
                            <m:sty m:val="p"/>
                          </m:rPr>
                          <a:rPr lang="en-US" sz="2400">
                            <a:solidFill>
                              <a:srgbClr val="000000"/>
                            </a:solidFill>
                            <a:effectLst/>
                            <a:highlight>
                              <a:srgbClr val="FFFFFF"/>
                            </a:highlight>
                            <a:latin typeface="Cambria Math" panose="02040503050406030204" pitchFamily="18" charset="0"/>
                            <a:ea typeface="Times New Roman" panose="02020603050405020304" pitchFamily="18" charset="0"/>
                          </a:rPr>
                          <m:t>H</m:t>
                        </m:r>
                      </m:e>
                      <m:sup>
                        <m:r>
                          <a:rPr lang="en-US" sz="2400">
                            <a:solidFill>
                              <a:srgbClr val="000000"/>
                            </a:solidFill>
                            <a:effectLst/>
                            <a:highlight>
                              <a:srgbClr val="FFFFFF"/>
                            </a:highlight>
                            <a:latin typeface="Cambria Math" panose="02040503050406030204" pitchFamily="18" charset="0"/>
                            <a:ea typeface="Times New Roman" panose="02020603050405020304" pitchFamily="18" charset="0"/>
                          </a:rPr>
                          <m:t>+</m:t>
                        </m:r>
                      </m:sup>
                    </m:sSup>
                  </m:oMath>
                </a14:m>
                <a:r>
                  <a:rPr lang="en-US" sz="2400" b="1" dirty="0">
                    <a:solidFill>
                      <a:srgbClr val="000000"/>
                    </a:solidFill>
                    <a:effectLst/>
                    <a:latin typeface="Times New Roman" panose="02020603050405020304" pitchFamily="18" charset="0"/>
                    <a:ea typeface="Arial Unicode MS"/>
                  </a:rPr>
                  <a:t>]</a:t>
                </a:r>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sSup>
                      <m:sSupPr>
                        <m:ctrlPr>
                          <a:rPr lang="en-IN" sz="2400" i="1">
                            <a:solidFill>
                              <a:srgbClr val="000000"/>
                            </a:solidFill>
                            <a:effectLst/>
                            <a:latin typeface="Cambria Math" panose="02040503050406030204" pitchFamily="18" charset="0"/>
                            <a:ea typeface="Times New Roman" panose="02020603050405020304" pitchFamily="18" charset="0"/>
                          </a:rPr>
                        </m:ctrlPr>
                      </m:sSupPr>
                      <m:e>
                        <m:r>
                          <a:rPr lang="en-US" sz="2400">
                            <a:solidFill>
                              <a:srgbClr val="000000"/>
                            </a:solidFill>
                            <a:effectLst/>
                            <a:latin typeface="Cambria Math" panose="02040503050406030204" pitchFamily="18" charset="0"/>
                            <a:ea typeface="Times New Roman" panose="02020603050405020304" pitchFamily="18" charset="0"/>
                          </a:rPr>
                          <m:t>(</m:t>
                        </m:r>
                        <m:f>
                          <m:fPr>
                            <m:ctrlPr>
                              <a:rPr lang="en-IN" sz="2400" i="1">
                                <a:solidFill>
                                  <a:srgbClr val="000000"/>
                                </a:solidFill>
                                <a:effectLst/>
                                <a:latin typeface="Cambria Math" panose="02040503050406030204" pitchFamily="18" charset="0"/>
                                <a:ea typeface="Times New Roman" panose="02020603050405020304" pitchFamily="18" charset="0"/>
                              </a:rPr>
                            </m:ctrlPr>
                          </m:fPr>
                          <m:num>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en-US" sz="2400">
                                    <a:solidFill>
                                      <a:srgbClr val="000000"/>
                                    </a:solidFill>
                                    <a:effectLst/>
                                    <a:latin typeface="Cambria Math" panose="02040503050406030204" pitchFamily="18" charset="0"/>
                                    <a:ea typeface="Times New Roman" panose="02020603050405020304" pitchFamily="18" charset="0"/>
                                  </a:rPr>
                                  <m:t>K</m:t>
                                </m:r>
                              </m:e>
                              <m:sub>
                                <m:r>
                                  <m:rPr>
                                    <m:sty m:val="p"/>
                                  </m:rPr>
                                  <a:rPr lang="en-US" sz="2400">
                                    <a:solidFill>
                                      <a:srgbClr val="000000"/>
                                    </a:solidFill>
                                    <a:effectLst/>
                                    <a:latin typeface="Cambria Math" panose="02040503050406030204" pitchFamily="18" charset="0"/>
                                    <a:ea typeface="Times New Roman" panose="02020603050405020304" pitchFamily="18" charset="0"/>
                                  </a:rPr>
                                  <m:t>w</m:t>
                                </m:r>
                              </m:sub>
                            </m:sSub>
                            <m:sSub>
                              <m:sSubPr>
                                <m:ctrlPr>
                                  <a:rPr lang="en-IN" sz="2400" i="1">
                                    <a:solidFill>
                                      <a:srgbClr val="000000"/>
                                    </a:solidFill>
                                    <a:effectLst/>
                                    <a:latin typeface="Cambria Math" panose="02040503050406030204" pitchFamily="18" charset="0"/>
                                    <a:ea typeface="Times New Roman" panose="02020603050405020304" pitchFamily="18" charset="0"/>
                                  </a:rPr>
                                </m:ctrlPr>
                              </m:sSubPr>
                              <m:e>
                                <m:r>
                                  <m:rPr>
                                    <m:sty m:val="p"/>
                                  </m:rPr>
                                  <a:rPr lang="en-US" sz="2400">
                                    <a:solidFill>
                                      <a:srgbClr val="000000"/>
                                    </a:solidFill>
                                    <a:effectLst/>
                                    <a:latin typeface="Cambria Math" panose="02040503050406030204" pitchFamily="18" charset="0"/>
                                    <a:ea typeface="Times New Roman" panose="02020603050405020304" pitchFamily="18" charset="0"/>
                                  </a:rPr>
                                  <m:t>K</m:t>
                                </m:r>
                              </m:e>
                              <m:sub>
                                <m:r>
                                  <m:rPr>
                                    <m:sty m:val="p"/>
                                  </m:rPr>
                                  <a:rPr lang="en-US" sz="2400">
                                    <a:solidFill>
                                      <a:srgbClr val="000000"/>
                                    </a:solidFill>
                                    <a:effectLst/>
                                    <a:latin typeface="Cambria Math" panose="02040503050406030204" pitchFamily="18" charset="0"/>
                                    <a:ea typeface="Times New Roman" panose="02020603050405020304" pitchFamily="18" charset="0"/>
                                  </a:rPr>
                                  <m:t>a</m:t>
                                </m:r>
                              </m:sub>
                            </m:sSub>
                          </m:num>
                          <m:den>
                            <m:r>
                              <m:rPr>
                                <m:sty m:val="p"/>
                              </m:rPr>
                              <a:rPr lang="en-US" sz="2400">
                                <a:solidFill>
                                  <a:srgbClr val="000000"/>
                                </a:solidFill>
                                <a:effectLst/>
                                <a:latin typeface="Cambria Math" panose="02040503050406030204" pitchFamily="18" charset="0"/>
                                <a:ea typeface="Times New Roman" panose="02020603050405020304" pitchFamily="18" charset="0"/>
                              </a:rPr>
                              <m:t>C</m:t>
                            </m:r>
                          </m:den>
                        </m:f>
                        <m:r>
                          <a:rPr lang="en-US" sz="2400">
                            <a:solidFill>
                              <a:srgbClr val="000000"/>
                            </a:solidFill>
                            <a:effectLst/>
                            <a:latin typeface="Cambria Math" panose="02040503050406030204" pitchFamily="18" charset="0"/>
                            <a:ea typeface="Times New Roman" panose="02020603050405020304" pitchFamily="18" charset="0"/>
                          </a:rPr>
                          <m:t>)</m:t>
                        </m:r>
                      </m:e>
                      <m:sup>
                        <m:r>
                          <a:rPr lang="en-US" sz="2400">
                            <a:solidFill>
                              <a:srgbClr val="000000"/>
                            </a:solidFill>
                            <a:effectLst/>
                            <a:latin typeface="Cambria Math" panose="02040503050406030204" pitchFamily="18" charset="0"/>
                            <a:ea typeface="Times New Roman" panose="02020603050405020304" pitchFamily="18" charset="0"/>
                          </a:rPr>
                          <m:t>1/2</m:t>
                        </m:r>
                      </m:sup>
                    </m:sSup>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Or pH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m:t>
                        </m:r>
                      </m:num>
                      <m:den>
                        <m:r>
                          <a:rPr lang="en-US" sz="2400">
                            <a:solidFill>
                              <a:srgbClr val="000000"/>
                            </a:solidFill>
                            <a:effectLst/>
                            <a:latin typeface="Cambria Math" panose="02040503050406030204" pitchFamily="18" charset="0"/>
                            <a:ea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m:rPr>
                        <m:sty m:val="p"/>
                      </m:rPr>
                      <a:rPr lang="en-US" sz="2400">
                        <a:solidFill>
                          <a:srgbClr val="000000"/>
                        </a:solidFill>
                        <a:effectLst/>
                        <a:latin typeface="Cambria Math" panose="02040503050406030204" pitchFamily="18" charset="0"/>
                        <a:ea typeface="Times New Roman" panose="02020603050405020304" pitchFamily="18" charset="0"/>
                      </a:rPr>
                      <m:t>p</m:t>
                    </m:r>
                    <m:sSub>
                      <m:sSubPr>
                        <m:ctrlPr>
                          <a:rPr lang="en-IN" sz="2400" i="1">
                            <a:solidFill>
                              <a:srgbClr val="000000"/>
                            </a:solidFill>
                            <a:effectLst/>
                            <a:latin typeface="Cambria Math" panose="02040503050406030204" pitchFamily="18" charset="0"/>
                            <a:ea typeface="Arial Unicode MS"/>
                          </a:rPr>
                        </m:ctrlPr>
                      </m:sSubPr>
                      <m:e>
                        <m:r>
                          <m:rPr>
                            <m:sty m:val="p"/>
                          </m:rPr>
                          <a:rPr lang="en-US" sz="2400">
                            <a:solidFill>
                              <a:srgbClr val="000000"/>
                            </a:solidFill>
                            <a:effectLst/>
                            <a:latin typeface="Cambria Math" panose="02040503050406030204" pitchFamily="18" charset="0"/>
                            <a:ea typeface="Arial Unicode MS"/>
                          </a:rPr>
                          <m:t>K</m:t>
                        </m:r>
                      </m:e>
                      <m:sub>
                        <m:r>
                          <m:rPr>
                            <m:sty m:val="p"/>
                          </m:rPr>
                          <a:rPr lang="en-US" sz="2400">
                            <a:solidFill>
                              <a:srgbClr val="000000"/>
                            </a:solidFill>
                            <a:effectLst/>
                            <a:latin typeface="Cambria Math" panose="02040503050406030204" pitchFamily="18" charset="0"/>
                            <a:ea typeface="Arial Unicode MS"/>
                          </a:rPr>
                          <m:t>w</m:t>
                        </m:r>
                      </m:sub>
                    </m:sSub>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m:t>
                        </m:r>
                      </m:num>
                      <m:den>
                        <m:r>
                          <a:rPr lang="en-US" sz="2400">
                            <a:solidFill>
                              <a:srgbClr val="000000"/>
                            </a:solidFill>
                            <a:effectLst/>
                            <a:latin typeface="Cambria Math" panose="02040503050406030204" pitchFamily="18" charset="0"/>
                            <a:ea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i="1">
                            <a:solidFill>
                              <a:srgbClr val="000000"/>
                            </a:solidFill>
                            <a:effectLst/>
                            <a:latin typeface="Cambria Math" panose="02040503050406030204" pitchFamily="18" charset="0"/>
                            <a:ea typeface="Arial Unicode MS"/>
                          </a:rPr>
                        </m:ctrlPr>
                      </m:sSubPr>
                      <m:e>
                        <m:r>
                          <m:rPr>
                            <m:sty m:val="p"/>
                          </m:rPr>
                          <a:rPr lang="en-US" sz="2400">
                            <a:solidFill>
                              <a:srgbClr val="000000"/>
                            </a:solidFill>
                            <a:effectLst/>
                            <a:latin typeface="Cambria Math" panose="02040503050406030204" pitchFamily="18" charset="0"/>
                            <a:ea typeface="Arial Unicode MS"/>
                          </a:rPr>
                          <m:t>pK</m:t>
                        </m:r>
                      </m:e>
                      <m:sub>
                        <m:r>
                          <m:rPr>
                            <m:sty m:val="p"/>
                          </m:rPr>
                          <a:rPr lang="en-US" sz="2400">
                            <a:solidFill>
                              <a:srgbClr val="000000"/>
                            </a:solidFill>
                            <a:effectLst/>
                            <a:latin typeface="Cambria Math" panose="02040503050406030204" pitchFamily="18" charset="0"/>
                            <a:ea typeface="Arial Unicode MS"/>
                          </a:rPr>
                          <m:t>a</m:t>
                        </m:r>
                      </m:sub>
                    </m:sSub>
                  </m:oMath>
                </a14:m>
                <a:r>
                  <a:rPr lang="en-US" sz="2400"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i="1">
                            <a:solidFill>
                              <a:srgbClr val="000000"/>
                            </a:solidFill>
                            <a:effectLst/>
                            <a:latin typeface="Cambria Math" panose="02040503050406030204" pitchFamily="18" charset="0"/>
                            <a:ea typeface="Times New Roman" panose="02020603050405020304" pitchFamily="18" charset="0"/>
                          </a:rPr>
                        </m:ctrlPr>
                      </m:fPr>
                      <m:num>
                        <m:r>
                          <a:rPr lang="en-US" sz="2400">
                            <a:solidFill>
                              <a:srgbClr val="000000"/>
                            </a:solidFill>
                            <a:effectLst/>
                            <a:latin typeface="Cambria Math" panose="02040503050406030204" pitchFamily="18" charset="0"/>
                            <a:ea typeface="Times New Roman" panose="02020603050405020304" pitchFamily="18" charset="0"/>
                          </a:rPr>
                          <m:t>1</m:t>
                        </m:r>
                      </m:num>
                      <m:den>
                        <m:r>
                          <a:rPr lang="en-US" sz="2400">
                            <a:solidFill>
                              <a:srgbClr val="000000"/>
                            </a:solidFill>
                            <a:effectLst/>
                            <a:latin typeface="Cambria Math" panose="02040503050406030204" pitchFamily="18" charset="0"/>
                            <a:ea typeface="Times New Roman" panose="02020603050405020304" pitchFamily="18" charset="0"/>
                          </a:rPr>
                          <m:t>2</m:t>
                        </m:r>
                      </m:den>
                    </m:f>
                  </m:oMath>
                </a14:m>
                <a:r>
                  <a:rPr lang="en-US" sz="2400" dirty="0">
                    <a:solidFill>
                      <a:srgbClr val="000000"/>
                    </a:solidFill>
                    <a:effectLst/>
                    <a:latin typeface="Times New Roman" panose="02020603050405020304" pitchFamily="18" charset="0"/>
                    <a:ea typeface="Times New Roman" panose="02020603050405020304" pitchFamily="18" charset="0"/>
                  </a:rPr>
                  <a:t> log C</a:t>
                </a: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B14505C9-3E1C-D36C-7DD8-48491736AAA6}"/>
                  </a:ext>
                </a:extLst>
              </p:cNvPr>
              <p:cNvSpPr txBox="1">
                <a:spLocks noRot="1" noChangeAspect="1" noMove="1" noResize="1" noEditPoints="1" noAdjustHandles="1" noChangeArrowheads="1" noChangeShapeType="1" noTextEdit="1"/>
              </p:cNvSpPr>
              <p:nvPr/>
            </p:nvSpPr>
            <p:spPr>
              <a:xfrm>
                <a:off x="457200" y="277867"/>
                <a:ext cx="8305800" cy="6199133"/>
              </a:xfrm>
              <a:prstGeom prst="rect">
                <a:avLst/>
              </a:prstGeom>
              <a:blipFill>
                <a:blip r:embed="rId2"/>
                <a:stretch>
                  <a:fillRect l="-1101" t="-885" r="-1247"/>
                </a:stretch>
              </a:blipFill>
            </p:spPr>
            <p:txBody>
              <a:bodyPr/>
              <a:lstStyle/>
              <a:p>
                <a:r>
                  <a:rPr lang="en-IN">
                    <a:noFill/>
                  </a:rPr>
                  <a:t> </a:t>
                </a:r>
              </a:p>
            </p:txBody>
          </p:sp>
        </mc:Fallback>
      </mc:AlternateContent>
    </p:spTree>
    <p:extLst>
      <p:ext uri="{BB962C8B-B14F-4D97-AF65-F5344CB8AC3E}">
        <p14:creationId xmlns:p14="http://schemas.microsoft.com/office/powerpoint/2010/main" val="1509125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9001" y="2514600"/>
            <a:ext cx="3825599" cy="1107996"/>
          </a:xfrm>
          <a:prstGeom prst="rect">
            <a:avLst/>
          </a:prstGeom>
        </p:spPr>
        <p:txBody>
          <a:bodyPr wrap="none">
            <a:spAutoFit/>
          </a:bodyPr>
          <a:lstStyle/>
          <a:p>
            <a:r>
              <a:rPr lang="en-US" sz="6600" b="1" dirty="0"/>
              <a:t>Thank you</a:t>
            </a:r>
            <a:endParaRPr lang="en-US" sz="6600" dirty="0"/>
          </a:p>
        </p:txBody>
      </p:sp>
    </p:spTree>
    <p:extLst>
      <p:ext uri="{BB962C8B-B14F-4D97-AF65-F5344CB8AC3E}">
        <p14:creationId xmlns:p14="http://schemas.microsoft.com/office/powerpoint/2010/main" val="182400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14505C9-3E1C-D36C-7DD8-48491736AAA6}"/>
                  </a:ext>
                </a:extLst>
              </p:cNvPr>
              <p:cNvSpPr txBox="1"/>
              <p:nvPr/>
            </p:nvSpPr>
            <p:spPr>
              <a:xfrm>
                <a:off x="228600" y="329244"/>
                <a:ext cx="8686800" cy="5233356"/>
              </a:xfrm>
              <a:prstGeom prst="rect">
                <a:avLst/>
              </a:prstGeom>
              <a:noFill/>
            </p:spPr>
            <p:txBody>
              <a:bodyPr wrap="square">
                <a:spAutoFit/>
              </a:bodyPr>
              <a:lstStyle/>
              <a:p>
                <a:pPr algn="ctr">
                  <a:lnSpc>
                    <a:spcPct val="107000"/>
                  </a:lnSpc>
                  <a:spcAft>
                    <a:spcPts val="800"/>
                  </a:spcAft>
                </a:pPr>
                <a:r>
                  <a:rPr lang="en-US" sz="2400" b="1" dirty="0">
                    <a:solidFill>
                      <a:srgbClr val="C00000"/>
                    </a:solidFill>
                    <a:effectLst/>
                    <a:latin typeface="Arial Rounded MT Bold" panose="020F0704030504030204" pitchFamily="34" charset="0"/>
                    <a:ea typeface="Arial Unicode MS"/>
                  </a:rPr>
                  <a:t>ACID-BASE EQUILIBRIA IN AQUEOUS SOLUTION </a:t>
                </a:r>
              </a:p>
              <a:p>
                <a:pPr algn="ctr">
                  <a:lnSpc>
                    <a:spcPct val="107000"/>
                  </a:lnSpc>
                  <a:spcAft>
                    <a:spcPts val="800"/>
                  </a:spcAft>
                </a:pPr>
                <a:endParaRPr lang="en-IN" sz="2400" dirty="0">
                  <a:solidFill>
                    <a:srgbClr val="C00000"/>
                  </a:solidFill>
                  <a:effectLst/>
                  <a:latin typeface="Times New Roman" panose="02020603050405020304" pitchFamily="18" charset="0"/>
                  <a:ea typeface="Arial Unicode MS"/>
                </a:endParaRPr>
              </a:p>
              <a:p>
                <a:pPr algn="ctr" fontAlgn="base"/>
                <a:endParaRPr lang="en-US" sz="800"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endParaRPr>
              </a:p>
              <a:p>
                <a:pPr indent="228600">
                  <a:lnSpc>
                    <a:spcPct val="107000"/>
                  </a:lnSpc>
                  <a:spcAft>
                    <a:spcPts val="800"/>
                  </a:spcAft>
                </a:pPr>
                <a:r>
                  <a:rPr lang="en-US" sz="2400" dirty="0">
                    <a:solidFill>
                      <a:srgbClr val="000000"/>
                    </a:solidFill>
                    <a:effectLst/>
                    <a:latin typeface="Times New Roman" panose="02020603050405020304" pitchFamily="18" charset="0"/>
                    <a:ea typeface="Arial Unicode MS"/>
                  </a:rPr>
                  <a:t>Similarly, we can derive the following relation.</a:t>
                </a:r>
              </a:p>
              <a:p>
                <a:pPr indent="228600">
                  <a:lnSpc>
                    <a:spcPct val="107000"/>
                  </a:lnSpc>
                  <a:spcAft>
                    <a:spcPts val="800"/>
                  </a:spcAft>
                </a:pPr>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Hydrolysis of salt</a:t>
                </a:r>
                <a:endParaRPr lang="en-IN" sz="2400" dirty="0">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Weak acid-strong base:</a:t>
                </a:r>
                <a:r>
                  <a:rPr lang="en-US" sz="2400" b="1" dirty="0">
                    <a:solidFill>
                      <a:srgbClr val="000000"/>
                    </a:solidFill>
                    <a:effectLst/>
                    <a:latin typeface="Times New Roman" panose="02020603050405020304" pitchFamily="18" charset="0"/>
                    <a:ea typeface="Times New Roman" panose="02020603050405020304" pitchFamily="18" charset="0"/>
                  </a:rPr>
                  <a:t> pH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400" b="1" i="1">
                        <a:solidFill>
                          <a:srgbClr val="000000"/>
                        </a:solidFill>
                        <a:effectLst/>
                        <a:latin typeface="Cambria Math" panose="02040503050406030204" pitchFamily="18" charset="0"/>
                        <a:ea typeface="Times New Roman" panose="02020603050405020304" pitchFamily="18" charset="0"/>
                      </a:rPr>
                      <m:t>𝐩</m:t>
                    </m:r>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𝐚</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log C;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𝐡</m:t>
                        </m:r>
                      </m:sub>
                    </m:sSub>
                  </m:oMath>
                </a14:m>
                <a:r>
                  <a:rPr lang="en-US" sz="2400" b="1"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400" b="1" i="1">
                            <a:solidFill>
                              <a:srgbClr val="000000"/>
                            </a:solidFill>
                            <a:effectLst/>
                            <a:latin typeface="Cambria Math" panose="02040503050406030204" pitchFamily="18" charset="0"/>
                            <a:ea typeface="Arial Unicode MS"/>
                          </a:rPr>
                        </m:ctrlPr>
                      </m:fPr>
                      <m:num>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num>
                      <m:den>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𝐚</m:t>
                            </m:r>
                          </m:sub>
                        </m:sSub>
                      </m:den>
                    </m:f>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Strong acid-weak base: </a:t>
                </a:r>
                <a:r>
                  <a:rPr lang="en-US" sz="2400" b="1" dirty="0">
                    <a:solidFill>
                      <a:srgbClr val="000000"/>
                    </a:solidFill>
                    <a:effectLst/>
                    <a:latin typeface="Times New Roman" panose="02020603050405020304" pitchFamily="18" charset="0"/>
                    <a:ea typeface="Times New Roman" panose="02020603050405020304" pitchFamily="18" charset="0"/>
                  </a:rPr>
                  <a:t>pH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𝐰</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𝐛</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log C;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𝐡</m:t>
                        </m:r>
                      </m:sub>
                    </m:sSub>
                  </m:oMath>
                </a14:m>
                <a:r>
                  <a:rPr lang="en-US" sz="2400" b="1"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400" b="1" i="1">
                            <a:solidFill>
                              <a:srgbClr val="000000"/>
                            </a:solidFill>
                            <a:effectLst/>
                            <a:latin typeface="Cambria Math" panose="02040503050406030204" pitchFamily="18" charset="0"/>
                            <a:ea typeface="Arial Unicode MS"/>
                          </a:rPr>
                        </m:ctrlPr>
                      </m:fPr>
                      <m:num>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num>
                      <m:den>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𝐛</m:t>
                            </m:r>
                          </m:sub>
                        </m:sSub>
                      </m:den>
                    </m:f>
                  </m:oMath>
                </a14:m>
                <a:endParaRPr lang="en-IN" sz="2400" dirty="0">
                  <a:effectLst/>
                  <a:latin typeface="Times New Roman" panose="02020603050405020304" pitchFamily="18" charset="0"/>
                  <a:ea typeface="Arial Unicode MS"/>
                </a:endParaRPr>
              </a:p>
              <a:p>
                <a:pPr indent="228600">
                  <a:lnSpc>
                    <a:spcPct val="107000"/>
                  </a:lnSpc>
                  <a:spcAft>
                    <a:spcPts val="800"/>
                  </a:spcAft>
                </a:pPr>
                <a:r>
                  <a:rPr lang="en-US" sz="2400" b="1" dirty="0">
                    <a:solidFill>
                      <a:srgbClr val="000000"/>
                    </a:solidFill>
                    <a:effectLst/>
                    <a:latin typeface="Times New Roman" panose="02020603050405020304" pitchFamily="18" charset="0"/>
                    <a:ea typeface="Arial Unicode MS"/>
                  </a:rPr>
                  <a:t>Weak acid-weak base: </a:t>
                </a:r>
                <a:r>
                  <a:rPr lang="en-US" sz="2400" b="1" dirty="0">
                    <a:solidFill>
                      <a:srgbClr val="000000"/>
                    </a:solidFill>
                    <a:effectLst/>
                    <a:latin typeface="Times New Roman" panose="02020603050405020304" pitchFamily="18" charset="0"/>
                    <a:ea typeface="Times New Roman" panose="02020603050405020304" pitchFamily="18" charset="0"/>
                  </a:rPr>
                  <a:t>pH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𝐚</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 </a:t>
                </a:r>
                <a14:m>
                  <m:oMath xmlns:m="http://schemas.openxmlformats.org/officeDocument/2006/math">
                    <m:f>
                      <m:fPr>
                        <m:ctrlPr>
                          <a:rPr lang="en-IN" sz="2400" b="1" i="1">
                            <a:solidFill>
                              <a:srgbClr val="000000"/>
                            </a:solidFill>
                            <a:effectLst/>
                            <a:latin typeface="Cambria Math" panose="02040503050406030204" pitchFamily="18" charset="0"/>
                            <a:ea typeface="Times New Roman" panose="02020603050405020304" pitchFamily="18" charset="0"/>
                          </a:rPr>
                        </m:ctrlPr>
                      </m:fPr>
                      <m:num>
                        <m:r>
                          <a:rPr lang="en-US" sz="2400" b="1" i="1">
                            <a:solidFill>
                              <a:srgbClr val="000000"/>
                            </a:solidFill>
                            <a:effectLst/>
                            <a:latin typeface="Cambria Math" panose="02040503050406030204" pitchFamily="18" charset="0"/>
                            <a:ea typeface="Times New Roman" panose="02020603050405020304" pitchFamily="18" charset="0"/>
                          </a:rPr>
                          <m:t>𝟏</m:t>
                        </m:r>
                      </m:num>
                      <m:den>
                        <m:r>
                          <a:rPr lang="en-US" sz="2400" b="1" i="1">
                            <a:solidFill>
                              <a:srgbClr val="000000"/>
                            </a:solidFill>
                            <a:effectLst/>
                            <a:latin typeface="Cambria Math" panose="02040503050406030204" pitchFamily="18" charset="0"/>
                            <a:ea typeface="Times New Roman" panose="02020603050405020304" pitchFamily="18" charset="0"/>
                          </a:rPr>
                          <m:t>𝟐</m:t>
                        </m:r>
                      </m:den>
                    </m:f>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𝐩𝐊</m:t>
                        </m:r>
                      </m:e>
                      <m:sub>
                        <m:r>
                          <a:rPr lang="en-US" sz="2400" b="1" i="1">
                            <a:solidFill>
                              <a:srgbClr val="000000"/>
                            </a:solidFill>
                            <a:effectLst/>
                            <a:latin typeface="Cambria Math" panose="02040503050406030204" pitchFamily="18" charset="0"/>
                            <a:ea typeface="Arial Unicode MS"/>
                          </a:rPr>
                          <m:t>𝐛</m:t>
                        </m:r>
                      </m:sub>
                    </m:sSub>
                  </m:oMath>
                </a14:m>
                <a:r>
                  <a:rPr lang="en-US" sz="2400" b="1"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𝐡</m:t>
                        </m:r>
                      </m:sub>
                    </m:sSub>
                  </m:oMath>
                </a14:m>
                <a:r>
                  <a:rPr lang="en-US" sz="2400" b="1" dirty="0">
                    <a:solidFill>
                      <a:srgbClr val="000000"/>
                    </a:solidFill>
                    <a:effectLst/>
                    <a:latin typeface="Times New Roman" panose="02020603050405020304" pitchFamily="18" charset="0"/>
                    <a:ea typeface="Arial Unicode MS"/>
                  </a:rPr>
                  <a:t> = </a:t>
                </a:r>
                <a14:m>
                  <m:oMath xmlns:m="http://schemas.openxmlformats.org/officeDocument/2006/math">
                    <m:f>
                      <m:fPr>
                        <m:ctrlPr>
                          <a:rPr lang="en-IN" sz="2400" b="1" i="1">
                            <a:solidFill>
                              <a:srgbClr val="000000"/>
                            </a:solidFill>
                            <a:effectLst/>
                            <a:latin typeface="Cambria Math" panose="02040503050406030204" pitchFamily="18" charset="0"/>
                            <a:ea typeface="Arial Unicode MS"/>
                          </a:rPr>
                        </m:ctrlPr>
                      </m:fPr>
                      <m:num>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𝐰</m:t>
                            </m:r>
                          </m:sub>
                        </m:sSub>
                      </m:num>
                      <m:den>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𝐚</m:t>
                            </m:r>
                            <m:r>
                              <a:rPr lang="en-US" sz="2400" b="1">
                                <a:solidFill>
                                  <a:srgbClr val="000000"/>
                                </a:solidFill>
                                <a:effectLst/>
                                <a:latin typeface="Cambria Math" panose="02040503050406030204" pitchFamily="18" charset="0"/>
                                <a:ea typeface="Arial Unicode MS"/>
                              </a:rPr>
                              <m:t>.</m:t>
                            </m:r>
                          </m:sub>
                        </m:sSub>
                        <m:sSub>
                          <m:sSubPr>
                            <m:ctrlPr>
                              <a:rPr lang="en-IN" sz="2400" b="1" i="1">
                                <a:solidFill>
                                  <a:srgbClr val="000000"/>
                                </a:solidFill>
                                <a:effectLst/>
                                <a:latin typeface="Cambria Math" panose="02040503050406030204" pitchFamily="18" charset="0"/>
                                <a:ea typeface="Arial Unicode MS"/>
                              </a:rPr>
                            </m:ctrlPr>
                          </m:sSubPr>
                          <m:e>
                            <m:r>
                              <a:rPr lang="en-US" sz="2400" b="1" i="1">
                                <a:solidFill>
                                  <a:srgbClr val="000000"/>
                                </a:solidFill>
                                <a:effectLst/>
                                <a:latin typeface="Cambria Math" panose="02040503050406030204" pitchFamily="18" charset="0"/>
                                <a:ea typeface="Arial Unicode MS"/>
                              </a:rPr>
                              <m:t>𝐊</m:t>
                            </m:r>
                          </m:e>
                          <m:sub>
                            <m:r>
                              <a:rPr lang="en-US" sz="2400" b="1" i="1">
                                <a:solidFill>
                                  <a:srgbClr val="000000"/>
                                </a:solidFill>
                                <a:effectLst/>
                                <a:latin typeface="Cambria Math" panose="02040503050406030204" pitchFamily="18" charset="0"/>
                                <a:ea typeface="Arial Unicode MS"/>
                              </a:rPr>
                              <m:t>𝐛</m:t>
                            </m:r>
                          </m:sub>
                        </m:sSub>
                      </m:den>
                    </m:f>
                  </m:oMath>
                </a14:m>
                <a:endParaRPr lang="en-IN" sz="2400" dirty="0">
                  <a:effectLst/>
                  <a:latin typeface="Times New Roman" panose="02020603050405020304" pitchFamily="18" charset="0"/>
                  <a:ea typeface="Arial Unicode MS"/>
                </a:endParaRPr>
              </a:p>
              <a:p>
                <a:pPr indent="228600" algn="just">
                  <a:lnSpc>
                    <a:spcPct val="107000"/>
                  </a:lnSpc>
                  <a:spcAft>
                    <a:spcPts val="800"/>
                  </a:spcAft>
                </a:pP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xmlns="" xmlns:a14="http://schemas.microsoft.com/office/drawing/2010/main" id="{B14505C9-3E1C-D36C-7DD8-48491736AAA6}"/>
                  </a:ext>
                </a:extLst>
              </p:cNvPr>
              <p:cNvSpPr txBox="1">
                <a:spLocks noRot="1" noChangeAspect="1" noMove="1" noResize="1" noEditPoints="1" noAdjustHandles="1" noChangeArrowheads="1" noChangeShapeType="1" noTextEdit="1"/>
              </p:cNvSpPr>
              <p:nvPr/>
            </p:nvSpPr>
            <p:spPr>
              <a:xfrm>
                <a:off x="228600" y="329244"/>
                <a:ext cx="8686800" cy="5233356"/>
              </a:xfrm>
              <a:prstGeom prst="rect">
                <a:avLst/>
              </a:prstGeom>
              <a:blipFill>
                <a:blip r:embed="rId2"/>
                <a:stretch>
                  <a:fillRect t="-1048"/>
                </a:stretch>
              </a:blipFill>
            </p:spPr>
            <p:txBody>
              <a:bodyPr/>
              <a:lstStyle/>
              <a:p>
                <a:r>
                  <a:rPr lang="en-IN">
                    <a:noFill/>
                  </a:rPr>
                  <a:t> </a:t>
                </a:r>
              </a:p>
            </p:txBody>
          </p:sp>
        </mc:Fallback>
      </mc:AlternateContent>
    </p:spTree>
    <p:extLst>
      <p:ext uri="{BB962C8B-B14F-4D97-AF65-F5344CB8AC3E}">
        <p14:creationId xmlns:p14="http://schemas.microsoft.com/office/powerpoint/2010/main" val="104929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D86CDA-6A01-3C9D-BCD1-DD57134C397F}"/>
              </a:ext>
            </a:extLst>
          </p:cNvPr>
          <p:cNvSpPr txBox="1"/>
          <p:nvPr/>
        </p:nvSpPr>
        <p:spPr>
          <a:xfrm>
            <a:off x="914400" y="152400"/>
            <a:ext cx="7543800" cy="6401753"/>
          </a:xfrm>
          <a:prstGeom prst="rect">
            <a:avLst/>
          </a:prstGeom>
          <a:noFill/>
        </p:spPr>
        <p:txBody>
          <a:bodyPr wrap="square">
            <a:spAutoFit/>
          </a:bodyPr>
          <a:lstStyle/>
          <a:p>
            <a:pPr indent="457200" algn="ctr"/>
            <a:r>
              <a:rPr lang="en-US"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HAMMETT ACIDITY FUNCTION</a:t>
            </a:r>
          </a:p>
          <a:p>
            <a:pPr indent="457200" algn="ctr"/>
            <a:endParaRPr lang="en-IN"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We can measure the acidity or basicity of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aqueous dilute solution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with the concept of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It is not possible to measure the acidity or basicity of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nonaqueous medium</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very concentrated solutions of strong acids or bases </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with the concept of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In this situation to measure the acidity a new parameter, the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Hammett acidity function </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2400" baseline="-25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has been defined. </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It was proposed by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Louis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Plack</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Hammett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To express the Hammett acidity function, protonation-deprotonation equilibria of an indicator base (B) are to be considered. Depending on the charge of the indicator base, the Hammett acidity functions are denoted by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for neutral (B), cationic (B</a:t>
            </a:r>
            <a:r>
              <a:rPr lang="en-US" sz="2400"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anionic (B</a:t>
            </a:r>
            <a:r>
              <a:rPr lang="en-US" sz="2400"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indicator bases respectively. To measure the Ho, p-nitroaniline (a neutral base) is used as standard. For a particular solution,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and H</a:t>
            </a:r>
            <a:r>
              <a:rPr lang="en-US" sz="2400" baseline="-25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values differ but these run parallel.</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30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5381E7-7644-3620-94FD-93A6EC9B2AEE}"/>
                  </a:ext>
                </a:extLst>
              </p:cNvPr>
              <p:cNvSpPr txBox="1"/>
              <p:nvPr/>
            </p:nvSpPr>
            <p:spPr>
              <a:xfrm>
                <a:off x="381000" y="128939"/>
                <a:ext cx="8382000" cy="6528262"/>
              </a:xfrm>
              <a:prstGeom prst="rect">
                <a:avLst/>
              </a:prstGeom>
              <a:noFill/>
            </p:spPr>
            <p:txBody>
              <a:bodyPr wrap="square">
                <a:spAutoFit/>
              </a:bodyPr>
              <a:lstStyle/>
              <a:p>
                <a:pPr indent="457200" algn="ctr"/>
                <a:r>
                  <a:rPr lang="en-US" sz="27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HAMMETT ACIDITY FUNCTION</a:t>
                </a:r>
              </a:p>
              <a:p>
                <a:pPr indent="457200" algn="just"/>
                <a:endParaRPr lang="en-US" sz="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en-US" sz="27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Let us illustrate H</a:t>
                </a:r>
                <a:r>
                  <a:rPr lang="en-US" sz="2700" baseline="-25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0</a:t>
                </a:r>
                <a:r>
                  <a:rPr lang="en-US" sz="27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by considering the following equilibrium.</a:t>
                </a:r>
                <a:r>
                  <a:rPr lang="en-US" sz="2700"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BH</a:t>
                </a:r>
                <a:r>
                  <a:rPr lang="en-US" sz="2700" b="1"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7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700" b="1"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 + H</a:t>
                </a:r>
                <a:r>
                  <a:rPr lang="en-US" sz="2700" b="1" baseline="30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Taking negative logarithm of both side</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-log</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p</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700">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700">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log</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p</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H</a:t>
                </a:r>
                <a:r>
                  <a:rPr lang="en-US" sz="2700"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7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7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 log </a:t>
                </a:r>
                <a14:m>
                  <m:oMath xmlns:m="http://schemas.openxmlformats.org/officeDocument/2006/math">
                    <m:f>
                      <m:f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sub>
                        </m:sSub>
                      </m:num>
                      <m:den>
                        <m:sSub>
                          <m:sSub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sSup>
                              <m:sSupPr>
                                <m:ctrlPr>
                                  <a:rPr lang="en-IN"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7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H</a:t>
                </a:r>
                <a:r>
                  <a:rPr lang="en-US" sz="2700"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p</a:t>
                </a:r>
                <a14:m>
                  <m:oMath xmlns:m="http://schemas.openxmlformats.org/officeDocument/2006/math">
                    <m:sSub>
                      <m:sSub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7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7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xmlns="" xmlns:a14="http://schemas.microsoft.com/office/drawing/2010/main" id="{465381E7-7644-3620-94FD-93A6EC9B2AEE}"/>
                  </a:ext>
                </a:extLst>
              </p:cNvPr>
              <p:cNvSpPr txBox="1">
                <a:spLocks noRot="1" noChangeAspect="1" noMove="1" noResize="1" noEditPoints="1" noAdjustHandles="1" noChangeArrowheads="1" noChangeShapeType="1" noTextEdit="1"/>
              </p:cNvSpPr>
              <p:nvPr/>
            </p:nvSpPr>
            <p:spPr>
              <a:xfrm>
                <a:off x="381000" y="128939"/>
                <a:ext cx="8382000" cy="6528262"/>
              </a:xfrm>
              <a:prstGeom prst="rect">
                <a:avLst/>
              </a:prstGeom>
              <a:blipFill>
                <a:blip r:embed="rId2"/>
                <a:stretch>
                  <a:fillRect l="-1382" t="-934" r="-1309"/>
                </a:stretch>
              </a:blipFill>
            </p:spPr>
            <p:txBody>
              <a:bodyPr/>
              <a:lstStyle/>
              <a:p>
                <a:r>
                  <a:rPr lang="en-IN">
                    <a:noFill/>
                  </a:rPr>
                  <a:t> </a:t>
                </a:r>
              </a:p>
            </p:txBody>
          </p:sp>
        </mc:Fallback>
      </mc:AlternateContent>
    </p:spTree>
    <p:extLst>
      <p:ext uri="{BB962C8B-B14F-4D97-AF65-F5344CB8AC3E}">
        <p14:creationId xmlns:p14="http://schemas.microsoft.com/office/powerpoint/2010/main" val="377453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1C4DA2B-06C6-769F-6F55-3FB19E0CA404}"/>
                  </a:ext>
                </a:extLst>
              </p:cNvPr>
              <p:cNvSpPr txBox="1"/>
              <p:nvPr/>
            </p:nvSpPr>
            <p:spPr>
              <a:xfrm>
                <a:off x="228600" y="0"/>
                <a:ext cx="8686800" cy="7011663"/>
              </a:xfrm>
              <a:prstGeom prst="rect">
                <a:avLst/>
              </a:prstGeom>
              <a:noFill/>
            </p:spPr>
            <p:txBody>
              <a:bodyPr wrap="square">
                <a:spAutoFit/>
              </a:bodyPr>
              <a:lstStyle/>
              <a:p>
                <a:pPr indent="457200" algn="ct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HAMMETT ACIDITY FUNCTION</a:t>
                </a:r>
              </a:p>
              <a:p>
                <a:pPr indent="457200" algn="just"/>
                <a:endParaRPr lang="en-US" sz="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in dilute solution </a:t>
                </a:r>
                <a14:m>
                  <m:oMath xmlns:m="http://schemas.openxmlformats.org/officeDocument/2006/math">
                    <m:f>
                      <m:f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m:t>
                            </m:r>
                          </m:sub>
                        </m:sSub>
                      </m:num>
                      <m:den>
                        <m:sSub>
                          <m:sSub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sSup>
                              <m:sSupPr>
                                <m:ctrlPr>
                                  <a:rPr lang="en-IN"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𝐵𝐻</m:t>
                                </m:r>
                              </m:e>
                              <m:sup>
                                <m:r>
                                  <a:rPr lang="en-US" sz="2400"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becomes unity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 in dilute solution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 log </a:t>
                </a:r>
                <a14:m>
                  <m:oMath xmlns:m="http://schemas.openxmlformats.org/officeDocument/2006/math">
                    <m:sSub>
                      <m:sSubPr>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 = pH =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a:t>
                </a:r>
                <a14:m>
                  <m:oMath xmlns:m="http://schemas.openxmlformats.org/officeDocument/2006/math">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This is the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Henderson’s equation.</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Similarly, the  Henderson’s equation for the </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equilibrium </a:t>
                </a:r>
              </a:p>
              <a:p>
                <a:pPr indent="457200" algn="just"/>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BH</a:t>
                </a:r>
                <a:r>
                  <a:rPr lang="en-US" sz="2400" b="1" baseline="30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num>
                      <m:den>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den>
                    </m:f>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p</a:t>
                </a:r>
                <a14:m>
                  <m:oMath xmlns:m="http://schemas.openxmlformats.org/officeDocument/2006/math">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Similarly, the  Henderson’s equation for the </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equilibrium </a:t>
                </a:r>
              </a:p>
              <a:p>
                <a:pPr indent="457200" algn="just"/>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 H</a:t>
                </a:r>
                <a:r>
                  <a:rPr lang="en-US" sz="2400" b="1" baseline="300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1" i="1">
                        <a:solidFill>
                          <a:srgbClr val="333333"/>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BH</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250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𝒂</m:t>
                            </m:r>
                          </m:e>
                          <m:sub>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𝑯</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num>
                      <m:den>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sub>
                        </m:sSub>
                      </m:den>
                    </m:f>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p</a:t>
                </a:r>
                <a14:m>
                  <m:oMath xmlns:m="http://schemas.openxmlformats.org/officeDocument/2006/math">
                    <m:sSub>
                      <m:sSub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𝑲</m:t>
                        </m:r>
                      </m:e>
                      <m:sub>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sub>
                    </m:sSub>
                  </m:oMath>
                </a14:m>
                <a:r>
                  <a:rPr lang="en-US" sz="2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log </a:t>
                </a:r>
                <a14:m>
                  <m:oMath xmlns:m="http://schemas.openxmlformats.org/officeDocument/2006/math">
                    <m:f>
                      <m:f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IN"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𝑩𝑯</m:t>
                        </m:r>
                        <m:r>
                          <a:rPr lang="en-US" sz="2400" b="1" i="1">
                            <a:solidFill>
                              <a:srgbClr val="333333"/>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pH = − log(</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(for dilute aqueous solutions)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en-IN"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 − log(</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(for pure acids)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where </a:t>
                </a:r>
                <a14:m>
                  <m:oMath xmlns:m="http://schemas.openxmlformats.org/officeDocument/2006/math">
                    <m:sSub>
                      <m:sSub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sSup>
                          <m:sSupPr>
                            <m:ctrlPr>
                              <a:rPr lang="en-I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𝐻</m:t>
                            </m:r>
                          </m:e>
                          <m:sup>
                            <m:r>
                              <a:rPr lang="en-IN" sz="2400" i="1">
                                <a:effectLst/>
                                <a:latin typeface="Cambria Math" panose="02040503050406030204" pitchFamily="18" charset="0"/>
                                <a:ea typeface="Times New Roman" panose="02020603050405020304" pitchFamily="18" charset="0"/>
                                <a:cs typeface="Times New Roman" panose="02020603050405020304" pitchFamily="18" charset="0"/>
                              </a:rPr>
                              <m:t>+</m:t>
                            </m:r>
                          </m:sup>
                        </m:sSup>
                      </m:sub>
                    </m:sSub>
                  </m:oMath>
                </a14:m>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activity of H</a:t>
                </a:r>
                <a:r>
                  <a:rPr lang="en-IN" sz="2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which in many dilute solutions is approximately equal to the hydrogen ion concentration and f is the corresponding activity co efficient.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xmlns="" xmlns:a14="http://schemas.microsoft.com/office/drawing/2010/main" id="{41C4DA2B-06C6-769F-6F55-3FB19E0CA404}"/>
                  </a:ext>
                </a:extLst>
              </p:cNvPr>
              <p:cNvSpPr txBox="1">
                <a:spLocks noRot="1" noChangeAspect="1" noMove="1" noResize="1" noEditPoints="1" noAdjustHandles="1" noChangeArrowheads="1" noChangeShapeType="1" noTextEdit="1"/>
              </p:cNvSpPr>
              <p:nvPr/>
            </p:nvSpPr>
            <p:spPr>
              <a:xfrm>
                <a:off x="228600" y="0"/>
                <a:ext cx="8686800" cy="7011663"/>
              </a:xfrm>
              <a:prstGeom prst="rect">
                <a:avLst/>
              </a:prstGeom>
              <a:blipFill>
                <a:blip r:embed="rId2"/>
                <a:stretch>
                  <a:fillRect l="-1123" t="-696" r="-1053"/>
                </a:stretch>
              </a:blipFill>
            </p:spPr>
            <p:txBody>
              <a:bodyPr/>
              <a:lstStyle/>
              <a:p>
                <a:r>
                  <a:rPr lang="en-IN">
                    <a:noFill/>
                  </a:rPr>
                  <a:t> </a:t>
                </a:r>
              </a:p>
            </p:txBody>
          </p:sp>
        </mc:Fallback>
      </mc:AlternateContent>
    </p:spTree>
    <p:extLst>
      <p:ext uri="{BB962C8B-B14F-4D97-AF65-F5344CB8AC3E}">
        <p14:creationId xmlns:p14="http://schemas.microsoft.com/office/powerpoint/2010/main" val="421817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81000" y="0"/>
                <a:ext cx="8458200" cy="6796541"/>
              </a:xfrm>
              <a:prstGeom prst="rect">
                <a:avLst/>
              </a:prstGeom>
              <a:noFill/>
            </p:spPr>
            <p:txBody>
              <a:bodyPr wrap="square">
                <a:spAutoFit/>
              </a:bodyPr>
              <a:lstStyle/>
              <a:p>
                <a:pPr marL="450215" algn="just">
                  <a:lnSpc>
                    <a:spcPct val="150000"/>
                  </a:lnSpc>
                </a:pPr>
                <a:r>
                  <a:rPr lang="en-IN" sz="1800" b="1" dirty="0">
                    <a:effectLst/>
                    <a:latin typeface="Times New Roman" panose="02020603050405020304" pitchFamily="18" charset="0"/>
                    <a:ea typeface="Calibri" panose="020F0502020204030204" pitchFamily="34" charset="0"/>
                    <a:cs typeface="Vrinda" panose="020B0502040204020203" pitchFamily="34" charset="0"/>
                  </a:rPr>
                  <a:t> </a:t>
                </a:r>
                <a:r>
                  <a:rPr lang="en-US" sz="29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Periodic variations of acidic and basic properties</a:t>
                </a:r>
                <a:endParaRPr lang="en-IN" sz="2900" dirty="0">
                  <a:solidFill>
                    <a:srgbClr val="C00000"/>
                  </a:solidFill>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hydrides of 2nd period </a:t>
                </a:r>
                <a:r>
                  <a:rPr lang="en-US" sz="2400" i="1" dirty="0">
                    <a:effectLst/>
                    <a:latin typeface="Times New Roman" panose="02020603050405020304" pitchFamily="18" charset="0"/>
                    <a:ea typeface="Calibri" panose="020F0502020204030204" pitchFamily="34" charset="0"/>
                    <a:cs typeface="Vrinda" panose="020B0502040204020203" pitchFamily="34" charset="0"/>
                  </a:rPr>
                  <a:t>viz</a:t>
                </a:r>
                <a:r>
                  <a:rPr lang="en-US" sz="2400" dirty="0">
                    <a:effectLst/>
                    <a:latin typeface="Times New Roman" panose="02020603050405020304" pitchFamily="18" charset="0"/>
                    <a:ea typeface="Calibri" panose="020F0502020204030204" pitchFamily="34" charset="0"/>
                    <a:cs typeface="Vrinda" panose="020B0502040204020203" pitchFamily="34" charset="0"/>
                  </a:rPr>
                  <a:t> CH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NH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 and HF become increasingly acidic as we move from CH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to HF. As the basicity of their conjugate base decreases from C</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H</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to F</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 the acidity of their conjugate acid increases from CH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to HF.</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Among the hydracids of VA group elements </a:t>
                </a:r>
                <a:r>
                  <a:rPr lang="en-US" sz="2400" i="1" dirty="0">
                    <a:effectLst/>
                    <a:latin typeface="Times New Roman" panose="02020603050405020304" pitchFamily="18" charset="0"/>
                    <a:ea typeface="Calibri" panose="020F0502020204030204" pitchFamily="34" charset="0"/>
                    <a:cs typeface="Vrinda" panose="020B0502040204020203" pitchFamily="34" charset="0"/>
                  </a:rPr>
                  <a:t>viz</a:t>
                </a:r>
                <a:r>
                  <a:rPr lang="en-US" sz="2400" dirty="0">
                    <a:effectLst/>
                    <a:latin typeface="Times New Roman" panose="02020603050405020304" pitchFamily="18" charset="0"/>
                    <a:ea typeface="Calibri" panose="020F0502020204030204" pitchFamily="34" charset="0"/>
                    <a:cs typeface="Vrinda" panose="020B0502040204020203" pitchFamily="34" charset="0"/>
                  </a:rPr>
                  <a:t> NH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PH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AsH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SbH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BiH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with the increase in size and decrease in electro negativity form N to Bi, there is a decrease in electron density and thus basic character (or electron donor capacity) decreases.</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Times New Roman" panose="02020603050405020304" pitchFamily="18" charset="0"/>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strength of hydrides as acids increases in the order</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	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O&lt;H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S&lt;H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Sc &lt;H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Te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HF &lt;HCI &lt; HBr &lt; HI</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81000" y="0"/>
                <a:ext cx="8458200" cy="6796541"/>
              </a:xfrm>
              <a:prstGeom prst="rect">
                <a:avLst/>
              </a:prstGeom>
              <a:blipFill>
                <a:blip r:embed="rId2"/>
                <a:stretch>
                  <a:fillRect l="-1009" r="-1081" b="-987"/>
                </a:stretch>
              </a:blipFill>
            </p:spPr>
            <p:txBody>
              <a:bodyPr/>
              <a:lstStyle/>
              <a:p>
                <a:r>
                  <a:rPr lang="en-IN">
                    <a:noFill/>
                  </a:rPr>
                  <a:t> </a:t>
                </a:r>
              </a:p>
            </p:txBody>
          </p:sp>
        </mc:Fallback>
      </mc:AlternateContent>
    </p:spTree>
    <p:extLst>
      <p:ext uri="{BB962C8B-B14F-4D97-AF65-F5344CB8AC3E}">
        <p14:creationId xmlns:p14="http://schemas.microsoft.com/office/powerpoint/2010/main" val="355053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2C76B41-0751-A88B-C67C-5CDCEF9E4BD2}"/>
                  </a:ext>
                </a:extLst>
              </p:cNvPr>
              <p:cNvSpPr txBox="1"/>
              <p:nvPr/>
            </p:nvSpPr>
            <p:spPr>
              <a:xfrm>
                <a:off x="342900" y="0"/>
                <a:ext cx="8458200" cy="6773457"/>
              </a:xfrm>
              <a:prstGeom prst="rect">
                <a:avLst/>
              </a:prstGeom>
              <a:noFill/>
            </p:spPr>
            <p:txBody>
              <a:bodyPr wrap="square">
                <a:spAutoFit/>
              </a:bodyPr>
              <a:lstStyle/>
              <a:p>
                <a:pPr marL="450215" algn="just">
                  <a:lnSpc>
                    <a:spcPct val="150000"/>
                  </a:lnSpc>
                </a:pPr>
                <a:r>
                  <a:rPr lang="en-US" sz="2800" b="1" dirty="0">
                    <a:solidFill>
                      <a:srgbClr val="C00000"/>
                    </a:solidFill>
                    <a:effectLst/>
                    <a:latin typeface="Times New Roman" panose="02020603050405020304" pitchFamily="18" charset="0"/>
                    <a:ea typeface="Calibri" panose="020F0502020204030204" pitchFamily="34" charset="0"/>
                    <a:cs typeface="Vrinda" panose="020B0502040204020203" pitchFamily="34" charset="0"/>
                  </a:rPr>
                  <a:t>Periodic variations of acidic and basic properties</a:t>
                </a:r>
                <a:endParaRPr lang="en-IN" sz="18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For oxy acids containing the central atom, the acidity increases with increasing oxidation number </a:t>
                </a:r>
                <a:r>
                  <a:rPr lang="en-US" sz="2400" i="1" dirty="0">
                    <a:effectLst/>
                    <a:latin typeface="Times New Roman" panose="02020603050405020304" pitchFamily="18" charset="0"/>
                    <a:ea typeface="Calibri" panose="020F0502020204030204" pitchFamily="34" charset="0"/>
                    <a:cs typeface="Vrinda" panose="020B0502040204020203" pitchFamily="34" charset="0"/>
                  </a:rPr>
                  <a:t>e.g.</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i="1" dirty="0">
                    <a:effectLst/>
                    <a:latin typeface="Times New Roman" panose="02020603050405020304" pitchFamily="18" charset="0"/>
                    <a:ea typeface="Calibri" panose="020F0502020204030204" pitchFamily="34" charset="0"/>
                    <a:cs typeface="Vrinda" panose="020B0502040204020203" pitchFamily="34" charset="0"/>
                  </a:rPr>
                  <a:t>		</a:t>
                </a:r>
                <a:r>
                  <a:rPr lang="en-US" sz="2400" dirty="0">
                    <a:effectLst/>
                    <a:latin typeface="Times New Roman" panose="02020603050405020304" pitchFamily="18" charset="0"/>
                    <a:ea typeface="Calibri" panose="020F0502020204030204" pitchFamily="34" charset="0"/>
                    <a:cs typeface="Vrinda" panose="020B0502040204020203" pitchFamily="34" charset="0"/>
                  </a:rPr>
                  <a:t>HCIO &lt; HCIO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 &lt; HCIO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3</a:t>
                </a:r>
                <a:r>
                  <a:rPr lang="en-US" sz="2400" dirty="0">
                    <a:effectLst/>
                    <a:latin typeface="Times New Roman" panose="02020603050405020304" pitchFamily="18" charset="0"/>
                    <a:ea typeface="Calibri" panose="020F0502020204030204" pitchFamily="34" charset="0"/>
                    <a:cs typeface="Vrinda" panose="020B0502040204020203" pitchFamily="34" charset="0"/>
                  </a:rPr>
                  <a:t> &lt; HCIO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4</a:t>
                </a:r>
                <a:r>
                  <a:rPr lang="en-US" sz="2400" dirty="0">
                    <a:effectLst/>
                    <a:latin typeface="Times New Roman" panose="02020603050405020304" pitchFamily="18" charset="0"/>
                    <a:ea typeface="Calibri" panose="020F0502020204030204" pitchFamily="34" charset="0"/>
                    <a:cs typeface="Vrinda" panose="020B0502040204020203" pitchFamily="34" charset="0"/>
                  </a:rPr>
                  <a:t> </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Hence basic strength of their conjugate base is</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		CIO</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a:t>
                </a:r>
                <a:r>
                  <a:rPr lang="en-US" sz="2400" dirty="0">
                    <a:effectLst/>
                    <a:latin typeface="Times New Roman" panose="02020603050405020304" pitchFamily="18" charset="0"/>
                    <a:ea typeface="Calibri" panose="020F0502020204030204" pitchFamily="34" charset="0"/>
                    <a:cs typeface="Vrinda" panose="020B0502040204020203" pitchFamily="34" charset="0"/>
                  </a:rPr>
                  <a:t> &gt; CI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&gt; CI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3</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en-US" sz="2400" dirty="0">
                    <a:effectLst/>
                    <a:latin typeface="Times New Roman" panose="02020603050405020304" pitchFamily="18" charset="0"/>
                    <a:ea typeface="Calibri" panose="020F0502020204030204" pitchFamily="34" charset="0"/>
                    <a:cs typeface="Vrinda" panose="020B0502040204020203" pitchFamily="34" charset="0"/>
                  </a:rPr>
                  <a:t>  &gt; CI</a:t>
                </a:r>
                <a14:m>
                  <m:oMath xmlns:m="http://schemas.openxmlformats.org/officeDocument/2006/math">
                    <m:sSubSup>
                      <m:sSubSupPr>
                        <m:ctrlPr>
                          <a:rPr lang="en-IN" sz="2400" i="1">
                            <a:effectLst/>
                            <a:latin typeface="Cambria Math" panose="02040503050406030204" pitchFamily="18" charset="0"/>
                            <a:ea typeface="Calibri" panose="020F0502020204030204" pitchFamily="34" charset="0"/>
                            <a:cs typeface="Times New Roman" panose="02020603050405020304" pitchFamily="18" charset="0"/>
                          </a:rPr>
                        </m:ctrlPr>
                      </m:sSubSupPr>
                      <m:e>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O</m:t>
                        </m:r>
                      </m:e>
                      <m:sub>
                        <m:r>
                          <a:rPr lang="en-US" sz="2400">
                            <a:effectLst/>
                            <a:latin typeface="Cambria Math" panose="02040503050406030204" pitchFamily="18" charset="0"/>
                            <a:ea typeface="Calibri" panose="020F0502020204030204" pitchFamily="34" charset="0"/>
                            <a:cs typeface="Times New Roman" panose="02020603050405020304" pitchFamily="18" charset="0"/>
                          </a:rPr>
                          <m:t>4</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The acidic character of oxy acids of different elements in same oxidation state decreases with the increase in the atomic number of the central atom</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450215" algn="just">
                  <a:lnSpc>
                    <a:spcPct val="150000"/>
                  </a:lnSpc>
                </a:pPr>
                <a:r>
                  <a:rPr lang="en-US" sz="2400" dirty="0">
                    <a:effectLst/>
                    <a:latin typeface="Times New Roman" panose="02020603050405020304" pitchFamily="18" charset="0"/>
                    <a:ea typeface="Calibri" panose="020F0502020204030204" pitchFamily="34" charset="0"/>
                    <a:cs typeface="Vrinda" panose="020B0502040204020203" pitchFamily="34" charset="0"/>
                  </a:rPr>
                  <a:t>		HOCI&gt; </a:t>
                </a:r>
                <a:r>
                  <a:rPr lang="en-US" sz="2400" dirty="0" err="1">
                    <a:effectLst/>
                    <a:latin typeface="Times New Roman" panose="02020603050405020304" pitchFamily="18" charset="0"/>
                    <a:ea typeface="Calibri" panose="020F0502020204030204" pitchFamily="34" charset="0"/>
                    <a:cs typeface="Vrinda" panose="020B0502040204020203" pitchFamily="34" charset="0"/>
                  </a:rPr>
                  <a:t>HOBr</a:t>
                </a:r>
                <a:r>
                  <a:rPr lang="en-US" sz="2400" dirty="0">
                    <a:effectLst/>
                    <a:latin typeface="Times New Roman" panose="02020603050405020304" pitchFamily="18" charset="0"/>
                    <a:ea typeface="Calibri" panose="020F0502020204030204" pitchFamily="34" charset="0"/>
                    <a:cs typeface="Vrinda" panose="020B0502040204020203" pitchFamily="34" charset="0"/>
                  </a:rPr>
                  <a:t> &gt; HOI</a:t>
                </a:r>
                <a:endParaRPr lang="en-IN" sz="2400" dirty="0">
                  <a:effectLst/>
                  <a:latin typeface="Calibri" panose="020F0502020204030204" pitchFamily="34" charset="0"/>
                  <a:ea typeface="Calibri" panose="020F0502020204030204" pitchFamily="34" charset="0"/>
                  <a:cs typeface="Vrinda" panose="020B0502040204020203" pitchFamily="34" charset="0"/>
                </a:endParaRPr>
              </a:p>
              <a:p>
                <a:pPr marL="342900" lvl="0" indent="-342900" algn="just">
                  <a:lnSpc>
                    <a:spcPct val="150000"/>
                  </a:lnSpc>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Vrinda" panose="020B0502040204020203" pitchFamily="34" charset="0"/>
                  </a:rPr>
                  <a:t>[Fe(H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6</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3+ </a:t>
                </a:r>
                <a:r>
                  <a:rPr lang="en-US" sz="2400" dirty="0">
                    <a:effectLst/>
                    <a:latin typeface="Times New Roman" panose="02020603050405020304" pitchFamily="18" charset="0"/>
                    <a:ea typeface="Calibri" panose="020F0502020204030204" pitchFamily="34" charset="0"/>
                    <a:cs typeface="Vrinda" panose="020B0502040204020203" pitchFamily="34" charset="0"/>
                  </a:rPr>
                  <a:t>is stronger acid than [Fe(H</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2</a:t>
                </a:r>
                <a:r>
                  <a:rPr lang="en-US" sz="2400" dirty="0">
                    <a:effectLst/>
                    <a:latin typeface="Times New Roman" panose="02020603050405020304" pitchFamily="18" charset="0"/>
                    <a:ea typeface="Calibri" panose="020F0502020204030204" pitchFamily="34" charset="0"/>
                    <a:cs typeface="Vrinda" panose="020B0502040204020203" pitchFamily="34" charset="0"/>
                  </a:rPr>
                  <a:t>O)</a:t>
                </a:r>
                <a:r>
                  <a:rPr lang="en-US" sz="2400" baseline="-25000" dirty="0">
                    <a:effectLst/>
                    <a:latin typeface="Times New Roman" panose="02020603050405020304" pitchFamily="18" charset="0"/>
                    <a:ea typeface="Calibri" panose="020F0502020204030204" pitchFamily="34" charset="0"/>
                    <a:cs typeface="Vrinda" panose="020B0502040204020203" pitchFamily="34" charset="0"/>
                  </a:rPr>
                  <a:t>6</a:t>
                </a:r>
                <a:r>
                  <a:rPr lang="en-US" sz="2400" dirty="0">
                    <a:effectLst/>
                    <a:latin typeface="Times New Roman" panose="02020603050405020304" pitchFamily="18" charset="0"/>
                    <a:ea typeface="Calibri" panose="020F0502020204030204" pitchFamily="34" charset="0"/>
                    <a:cs typeface="Vrinda" panose="020B0502040204020203" pitchFamily="34" charset="0"/>
                  </a:rPr>
                  <a:t>]</a:t>
                </a:r>
                <a:r>
                  <a:rPr lang="en-US" sz="2400" baseline="30000" dirty="0">
                    <a:effectLst/>
                    <a:latin typeface="Times New Roman" panose="02020603050405020304" pitchFamily="18" charset="0"/>
                    <a:ea typeface="Calibri" panose="020F0502020204030204" pitchFamily="34" charset="0"/>
                    <a:cs typeface="Vrinda" panose="020B0502040204020203" pitchFamily="34" charset="0"/>
                  </a:rPr>
                  <a:t>2+ </a:t>
                </a:r>
                <a:r>
                  <a:rPr lang="en-US" sz="2400" dirty="0">
                    <a:effectLst/>
                    <a:latin typeface="Times New Roman" panose="02020603050405020304" pitchFamily="18" charset="0"/>
                    <a:ea typeface="Calibri" panose="020F0502020204030204" pitchFamily="34" charset="0"/>
                    <a:cs typeface="Vrinda" panose="020B0502040204020203" pitchFamily="34" charset="0"/>
                  </a:rPr>
                  <a:t>due to increase in positive charge</a:t>
                </a:r>
                <a:endParaRPr lang="en-IN" sz="2400" dirty="0">
                  <a:effectLst/>
                  <a:latin typeface="Calibri" panose="020F0502020204030204" pitchFamily="34" charset="0"/>
                  <a:ea typeface="Calibri" panose="020F0502020204030204" pitchFamily="34" charset="0"/>
                  <a:cs typeface="Vrinda" panose="020B0502040204020203" pitchFamily="34" charset="0"/>
                </a:endParaRPr>
              </a:p>
            </p:txBody>
          </p:sp>
        </mc:Choice>
        <mc:Fallback xmlns="">
          <p:sp>
            <p:nvSpPr>
              <p:cNvPr id="3" name="TextBox 2">
                <a:extLst>
                  <a:ext uri="{FF2B5EF4-FFF2-40B4-BE49-F238E27FC236}">
                    <a16:creationId xmlns:a16="http://schemas.microsoft.com/office/drawing/2014/main" xmlns="" xmlns:a14="http://schemas.microsoft.com/office/drawing/2010/main" id="{12C76B41-0751-A88B-C67C-5CDCEF9E4BD2}"/>
                  </a:ext>
                </a:extLst>
              </p:cNvPr>
              <p:cNvSpPr txBox="1">
                <a:spLocks noRot="1" noChangeAspect="1" noMove="1" noResize="1" noEditPoints="1" noAdjustHandles="1" noChangeArrowheads="1" noChangeShapeType="1" noTextEdit="1"/>
              </p:cNvSpPr>
              <p:nvPr/>
            </p:nvSpPr>
            <p:spPr>
              <a:xfrm>
                <a:off x="342900" y="0"/>
                <a:ext cx="8458200" cy="6773457"/>
              </a:xfrm>
              <a:prstGeom prst="rect">
                <a:avLst/>
              </a:prstGeom>
              <a:blipFill>
                <a:blip r:embed="rId2"/>
                <a:stretch>
                  <a:fillRect l="-1153" r="-1081" b="-1080"/>
                </a:stretch>
              </a:blipFill>
            </p:spPr>
            <p:txBody>
              <a:bodyPr/>
              <a:lstStyle/>
              <a:p>
                <a:r>
                  <a:rPr lang="en-IN">
                    <a:noFill/>
                  </a:rPr>
                  <a:t> </a:t>
                </a:r>
              </a:p>
            </p:txBody>
          </p:sp>
        </mc:Fallback>
      </mc:AlternateContent>
    </p:spTree>
    <p:extLst>
      <p:ext uri="{BB962C8B-B14F-4D97-AF65-F5344CB8AC3E}">
        <p14:creationId xmlns:p14="http://schemas.microsoft.com/office/powerpoint/2010/main" val="184197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1743</TotalTime>
  <Words>4275</Words>
  <Application>Microsoft Office PowerPoint</Application>
  <PresentationFormat>On-screen Show (4:3)</PresentationFormat>
  <Paragraphs>242</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Narrow</vt:lpstr>
      <vt:lpstr>Arial Rounded MT Bold</vt:lpstr>
      <vt:lpstr>Calibri</vt:lpstr>
      <vt:lpstr>Calibri Light</vt:lpstr>
      <vt:lpstr>Cambria</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Semanti Basu</cp:lastModifiedBy>
  <cp:revision>158</cp:revision>
  <cp:lastPrinted>1601-01-01T00:00:00Z</cp:lastPrinted>
  <dcterms:created xsi:type="dcterms:W3CDTF">2001-12-05T00:19:53Z</dcterms:created>
  <dcterms:modified xsi:type="dcterms:W3CDTF">2024-11-22T14:21:27Z</dcterms:modified>
</cp:coreProperties>
</file>